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64" r:id="rId3"/>
    <p:sldId id="339" r:id="rId4"/>
    <p:sldId id="357" r:id="rId5"/>
    <p:sldId id="460" r:id="rId6"/>
    <p:sldId id="465" r:id="rId7"/>
    <p:sldId id="358" r:id="rId8"/>
    <p:sldId id="293" r:id="rId9"/>
    <p:sldId id="359" r:id="rId10"/>
    <p:sldId id="305" r:id="rId11"/>
    <p:sldId id="332" r:id="rId12"/>
    <p:sldId id="360" r:id="rId13"/>
    <p:sldId id="463" r:id="rId14"/>
    <p:sldId id="464" r:id="rId15"/>
    <p:sldId id="347" r:id="rId16"/>
    <p:sldId id="348" r:id="rId17"/>
    <p:sldId id="349" r:id="rId18"/>
    <p:sldId id="350" r:id="rId19"/>
    <p:sldId id="351" r:id="rId20"/>
    <p:sldId id="352" r:id="rId21"/>
    <p:sldId id="36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0"/>
    <a:srgbClr val="1E20C8"/>
    <a:srgbClr val="0066FF"/>
    <a:srgbClr val="FAFF87"/>
    <a:srgbClr val="FDEADA"/>
    <a:srgbClr val="EB8F1A"/>
    <a:srgbClr val="FFCC48"/>
    <a:srgbClr val="39BABC"/>
    <a:srgbClr val="FF790F"/>
    <a:srgbClr val="FAF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85" autoAdjust="0"/>
    <p:restoredTop sz="95434" autoAdjust="0"/>
  </p:normalViewPr>
  <p:slideViewPr>
    <p:cSldViewPr>
      <p:cViewPr>
        <p:scale>
          <a:sx n="100" d="100"/>
          <a:sy n="100" d="100"/>
        </p:scale>
        <p:origin x="-1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1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C9DEA-B527-8C46-B11A-09F3EA72F712}" type="datetimeFigureOut">
              <a:rPr lang="en-US" smtClean="0"/>
              <a:t>6/27/2014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15725-6905-A44C-B46D-9B1B82887F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929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D84F0-3B92-4080-A8BD-13B0401F947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968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D84F0-3B92-4080-A8BD-13B0401F947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754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3872-B0BD-4C8A-BB55-1AC3B63AE8CC}" type="datetimeFigureOut">
              <a:rPr lang="en-US" smtClean="0"/>
              <a:t>6/27/2014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C02C-7875-42CD-A00E-934278A632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95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3872-B0BD-4C8A-BB55-1AC3B63AE8CC}" type="datetimeFigureOut">
              <a:rPr lang="en-US" smtClean="0"/>
              <a:t>6/27/2014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C02C-7875-42CD-A00E-934278A632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1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3872-B0BD-4C8A-BB55-1AC3B63AE8CC}" type="datetimeFigureOut">
              <a:rPr lang="en-US" smtClean="0"/>
              <a:t>6/27/2014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C02C-7875-42CD-A00E-934278A632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367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E33B6-EC9A-4CB1-AF9D-C0FC585192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01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D2E90-3085-4631-A7ED-C9ADA96D12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923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E1B93-1FAE-498A-8C92-64186C9846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28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23E08-BF98-44DE-B8AB-BBAC10607A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23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7BF56-B876-4691-B3FC-83C5E7788C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76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A7DF1-EC8D-4780-BF02-8EE4D497B1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68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B57FB-039B-4381-9F52-206D0FE942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43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7B10E-2CF6-41BD-B172-7F1D4CE8CB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4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3872-B0BD-4C8A-BB55-1AC3B63AE8CC}" type="datetimeFigureOut">
              <a:rPr lang="en-US" smtClean="0"/>
              <a:t>6/27/2014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C02C-7875-42CD-A00E-934278A632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79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5AE99-6A48-478B-AC36-0060EB75FE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094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03C39-061C-4560-A360-A894B47FC9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2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489C6-5A7A-4237-B1B2-5BF6AAB976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81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3872-B0BD-4C8A-BB55-1AC3B63AE8CC}" type="datetimeFigureOut">
              <a:rPr lang="en-US" smtClean="0"/>
              <a:t>6/27/2014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C02C-7875-42CD-A00E-934278A632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622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3872-B0BD-4C8A-BB55-1AC3B63AE8CC}" type="datetimeFigureOut">
              <a:rPr lang="en-US" smtClean="0"/>
              <a:t>6/27/2014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C02C-7875-42CD-A00E-934278A632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175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3872-B0BD-4C8A-BB55-1AC3B63AE8CC}" type="datetimeFigureOut">
              <a:rPr lang="en-US" smtClean="0"/>
              <a:t>6/27/2014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C02C-7875-42CD-A00E-934278A632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6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3872-B0BD-4C8A-BB55-1AC3B63AE8CC}" type="datetimeFigureOut">
              <a:rPr lang="en-US" smtClean="0"/>
              <a:t>6/27/2014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C02C-7875-42CD-A00E-934278A632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055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3872-B0BD-4C8A-BB55-1AC3B63AE8CC}" type="datetimeFigureOut">
              <a:rPr lang="en-US" smtClean="0"/>
              <a:t>6/27/2014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C02C-7875-42CD-A00E-934278A632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914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3872-B0BD-4C8A-BB55-1AC3B63AE8CC}" type="datetimeFigureOut">
              <a:rPr lang="en-US" smtClean="0"/>
              <a:t>6/27/2014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C02C-7875-42CD-A00E-934278A632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576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3872-B0BD-4C8A-BB55-1AC3B63AE8CC}" type="datetimeFigureOut">
              <a:rPr lang="en-US" smtClean="0"/>
              <a:t>6/27/2014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C02C-7875-42CD-A00E-934278A632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47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C3872-B0BD-4C8A-BB55-1AC3B63AE8CC}" type="datetimeFigureOut">
              <a:rPr lang="en-US" smtClean="0"/>
              <a:t>6/27/2014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BC02C-7875-42CD-A00E-934278A632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6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Calibri" panose="020F050202020403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F0D753E-4081-4474-97C6-FAE7345B30AB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8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jpeg"/><Relationship Id="rId7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27.jpe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000">
              <a:schemeClr val="bg1"/>
            </a:gs>
            <a:gs pos="100000">
              <a:srgbClr val="85FFFD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35503" y="2838426"/>
            <a:ext cx="5105400" cy="22508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411163" indent="-341313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3200" b="1" i="1" dirty="0" smtClean="0">
                <a:solidFill>
                  <a:srgbClr val="000090"/>
                </a:solidFill>
                <a:latin typeface="Arial"/>
                <a:cs typeface="Arial"/>
              </a:rPr>
              <a:t>Assessment of  </a:t>
            </a:r>
          </a:p>
          <a:p>
            <a:pPr marL="0" indent="0" algn="ctr">
              <a:lnSpc>
                <a:spcPct val="110000"/>
              </a:lnSpc>
            </a:pPr>
            <a:r>
              <a:rPr lang="en-US" sz="3200" b="1" i="1" dirty="0" smtClean="0">
                <a:solidFill>
                  <a:srgbClr val="000090"/>
                </a:solidFill>
                <a:latin typeface="Arial"/>
                <a:cs typeface="Arial"/>
              </a:rPr>
              <a:t>Rainwater and Stormwater Harvesting Potential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57200"/>
            <a:ext cx="2971800" cy="43226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6055" y="762000"/>
            <a:ext cx="5105400" cy="19205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411163" indent="-341313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3600" b="1" i="1" dirty="0" smtClean="0">
                <a:solidFill>
                  <a:srgbClr val="FF0000"/>
                </a:solidFill>
                <a:latin typeface="Arial"/>
                <a:cs typeface="Arial"/>
              </a:rPr>
              <a:t>[INSERT NAME OF YOUR COMMUNITY HERE]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8536" y="5868122"/>
            <a:ext cx="4497286" cy="454880"/>
            <a:chOff x="162821" y="5999727"/>
            <a:chExt cx="4497286" cy="4548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708" y="5999727"/>
              <a:ext cx="2133600" cy="4548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821" y="6070034"/>
              <a:ext cx="696227" cy="31426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0" y="6028908"/>
              <a:ext cx="697707" cy="39651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6054850"/>
              <a:ext cx="621103" cy="344636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304800" y="4953000"/>
            <a:ext cx="4162168" cy="738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00A0AF"/>
              </a:buClr>
              <a:buSzPct val="95000"/>
              <a:defRPr/>
            </a:pPr>
            <a:r>
              <a:rPr lang="en-US" sz="800" dirty="0" smtClean="0">
                <a:solidFill>
                  <a:srgbClr val="000090"/>
                </a:solidFill>
                <a:latin typeface="Arial"/>
                <a:cs typeface="Arial"/>
              </a:rPr>
              <a:t>Presentation </a:t>
            </a:r>
            <a:r>
              <a:rPr lang="en-US" sz="800" dirty="0">
                <a:solidFill>
                  <a:srgbClr val="000090"/>
                </a:solidFill>
                <a:latin typeface="Arial"/>
                <a:cs typeface="Arial"/>
              </a:rPr>
              <a:t>m</a:t>
            </a:r>
            <a:r>
              <a:rPr lang="en-US" sz="800" dirty="0" smtClean="0">
                <a:solidFill>
                  <a:srgbClr val="000090"/>
                </a:solidFill>
                <a:latin typeface="Arial"/>
                <a:cs typeface="Arial"/>
              </a:rPr>
              <a:t>ade possible through a </a:t>
            </a:r>
            <a:r>
              <a:rPr lang="en-US" sz="800" dirty="0">
                <a:solidFill>
                  <a:srgbClr val="000090"/>
                </a:solidFill>
                <a:latin typeface="Arial"/>
                <a:cs typeface="Arial"/>
              </a:rPr>
              <a:t>project funded </a:t>
            </a:r>
            <a:r>
              <a:rPr lang="en-US" sz="800" dirty="0" smtClean="0">
                <a:solidFill>
                  <a:srgbClr val="000090"/>
                </a:solidFill>
                <a:latin typeface="Arial"/>
                <a:cs typeface="Arial"/>
              </a:rPr>
              <a:t>by U.S</a:t>
            </a:r>
            <a:r>
              <a:rPr lang="en-US" sz="800" dirty="0">
                <a:solidFill>
                  <a:srgbClr val="000090"/>
                </a:solidFill>
                <a:latin typeface="Arial"/>
                <a:cs typeface="Arial"/>
              </a:rPr>
              <a:t>. Bureau of Reclamation </a:t>
            </a:r>
          </a:p>
          <a:p>
            <a:pPr algn="ctr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00A0AF"/>
              </a:buClr>
              <a:buSzPct val="95000"/>
              <a:defRPr/>
            </a:pPr>
            <a:r>
              <a:rPr lang="en-US" sz="800" dirty="0">
                <a:solidFill>
                  <a:srgbClr val="000090"/>
                </a:solidFill>
                <a:latin typeface="Arial"/>
                <a:cs typeface="Arial"/>
              </a:rPr>
              <a:t>Landscape Conservation Cooperative </a:t>
            </a:r>
            <a:r>
              <a:rPr lang="en-US" sz="800" dirty="0" smtClean="0">
                <a:solidFill>
                  <a:srgbClr val="000090"/>
                </a:solidFill>
                <a:latin typeface="Arial"/>
                <a:cs typeface="Arial"/>
              </a:rPr>
              <a:t> WaterSMART Program</a:t>
            </a:r>
          </a:p>
          <a:p>
            <a:pPr algn="ctr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A0AF"/>
              </a:buClr>
              <a:buSzPct val="95000"/>
              <a:defRPr/>
            </a:pPr>
            <a:r>
              <a:rPr lang="en-US" sz="800" dirty="0" smtClean="0">
                <a:solidFill>
                  <a:srgbClr val="000090"/>
                </a:solidFill>
                <a:latin typeface="Arial"/>
                <a:cs typeface="Arial"/>
              </a:rPr>
              <a:t>Project conducted </a:t>
            </a:r>
            <a:r>
              <a:rPr lang="en-US" sz="800" dirty="0">
                <a:solidFill>
                  <a:srgbClr val="000090"/>
                </a:solidFill>
                <a:latin typeface="Arial"/>
                <a:cs typeface="Arial"/>
              </a:rPr>
              <a:t>by University of Arizona </a:t>
            </a:r>
            <a:r>
              <a:rPr lang="en-US" sz="800" dirty="0" smtClean="0">
                <a:solidFill>
                  <a:srgbClr val="000090"/>
                </a:solidFill>
                <a:latin typeface="Arial"/>
                <a:cs typeface="Arial"/>
              </a:rPr>
              <a:t>Water Resources Research Center, </a:t>
            </a:r>
            <a:r>
              <a:rPr lang="en-US" sz="800" dirty="0">
                <a:solidFill>
                  <a:srgbClr val="000090"/>
                </a:solidFill>
                <a:latin typeface="Arial"/>
                <a:cs typeface="Arial"/>
              </a:rPr>
              <a:t>with input from Technical Advisory Committee, Water Harvesting and Landscape Consultants, and Regional Water </a:t>
            </a:r>
            <a:r>
              <a:rPr lang="en-US" sz="800" dirty="0" smtClean="0">
                <a:solidFill>
                  <a:srgbClr val="000090"/>
                </a:solidFill>
                <a:latin typeface="Arial"/>
                <a:cs typeface="Arial"/>
              </a:rPr>
              <a:t>Managers</a:t>
            </a:r>
            <a:endParaRPr lang="en-US" sz="8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24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17500"/>
            <a:ext cx="838199" cy="12192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371600" y="381000"/>
            <a:ext cx="7239000" cy="1066800"/>
          </a:xfrm>
          <a:prstGeom prst="rect">
            <a:avLst/>
          </a:prstGeom>
          <a:solidFill>
            <a:srgbClr val="CEFDFF"/>
          </a:solidFill>
          <a:ln w="38100">
            <a:solidFill>
              <a:srgbClr val="39BABC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90"/>
                </a:solidFill>
                <a:latin typeface="Arial" charset="0"/>
                <a:ea typeface="Calibri" pitchFamily="34" charset="0"/>
                <a:cs typeface="Calibri" pitchFamily="34" charset="0"/>
              </a:defRPr>
            </a:lvl1pPr>
            <a:lvl2pPr marL="742950" indent="-285750">
              <a:defRPr sz="2400">
                <a:latin typeface="Times" charset="0"/>
              </a:defRPr>
            </a:lvl2pPr>
            <a:lvl3pPr marL="1143000" indent="-228600">
              <a:defRPr sz="2400">
                <a:latin typeface="Times" charset="0"/>
              </a:defRPr>
            </a:lvl3pPr>
            <a:lvl4pPr marL="1600200" indent="-228600">
              <a:defRPr sz="2400">
                <a:latin typeface="Times" charset="0"/>
              </a:defRPr>
            </a:lvl4pPr>
            <a:lvl5pPr marL="2057400" indent="-228600">
              <a:defRPr sz="2400"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9pPr>
          </a:lstStyle>
          <a:p>
            <a:r>
              <a:rPr lang="en-US" dirty="0"/>
              <a:t>Typical land use sectors with water harvesting potential in the Southwest US</a:t>
            </a:r>
          </a:p>
        </p:txBody>
      </p:sp>
      <p:pic>
        <p:nvPicPr>
          <p:cNvPr id="5" name="Picture 7" descr="milagro cister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2" r="12670"/>
          <a:stretch/>
        </p:blipFill>
        <p:spPr bwMode="auto">
          <a:xfrm>
            <a:off x="253694" y="2285999"/>
            <a:ext cx="1503229" cy="253581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arget long wall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2" t="6719" r="55939" b="8566"/>
          <a:stretch/>
        </p:blipFill>
        <p:spPr>
          <a:xfrm>
            <a:off x="3657599" y="2286000"/>
            <a:ext cx="1600200" cy="25146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4" descr="KERP 2012 close up.jpg                                         000B3B5CMacintosh HD                   7C2614BB: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40" t="12621" r="30330" b="32034"/>
          <a:stretch/>
        </p:blipFill>
        <p:spPr bwMode="auto">
          <a:xfrm>
            <a:off x="7239000" y="2286000"/>
            <a:ext cx="1557867" cy="2514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hx det basin grass close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20"/>
          <a:stretch/>
        </p:blipFill>
        <p:spPr>
          <a:xfrm>
            <a:off x="1905000" y="2286000"/>
            <a:ext cx="1600200" cy="253843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51065" y="4944533"/>
            <a:ext cx="165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333399"/>
                </a:solidFill>
                <a:latin typeface="Arial" charset="0"/>
                <a:ea typeface="Calibri" charset="0"/>
                <a:cs typeface="Calibri" charset="0"/>
              </a:rPr>
              <a:t>Single family residential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3636855" y="4944533"/>
            <a:ext cx="17283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333399"/>
                </a:solidFill>
                <a:latin typeface="Arial" charset="0"/>
                <a:ea typeface="Calibri" charset="0"/>
                <a:cs typeface="Calibri" charset="0"/>
              </a:rPr>
              <a:t>Commercial-scale building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5698067" y="4944533"/>
            <a:ext cx="116602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333399"/>
                </a:solidFill>
                <a:latin typeface="Arial" charset="0"/>
                <a:ea typeface="Calibri" charset="0"/>
                <a:cs typeface="Calibri" charset="0"/>
              </a:rPr>
              <a:t>Street </a:t>
            </a:r>
          </a:p>
          <a:p>
            <a:pPr algn="ctr"/>
            <a:r>
              <a:rPr lang="en-US" sz="1400" i="1" dirty="0" smtClean="0">
                <a:solidFill>
                  <a:srgbClr val="333399"/>
                </a:solidFill>
                <a:latin typeface="Arial" charset="0"/>
                <a:ea typeface="Calibri" charset="0"/>
                <a:cs typeface="Calibri" charset="0"/>
              </a:rPr>
              <a:t>right-of-way </a:t>
            </a:r>
          </a:p>
          <a:p>
            <a:pPr algn="ctr"/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7069667" y="4944533"/>
            <a:ext cx="190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333399"/>
                </a:solidFill>
                <a:latin typeface="Arial" charset="0"/>
                <a:ea typeface="Calibri" charset="0"/>
                <a:cs typeface="Calibri" charset="0"/>
              </a:rPr>
              <a:t>S</a:t>
            </a:r>
            <a:r>
              <a:rPr lang="en-US" sz="1400" i="1" dirty="0" smtClean="0">
                <a:solidFill>
                  <a:srgbClr val="333399"/>
                </a:solidFill>
                <a:latin typeface="Arial" charset="0"/>
                <a:ea typeface="Calibri" charset="0"/>
                <a:cs typeface="Calibri" charset="0"/>
              </a:rPr>
              <a:t>tormwater management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2011255" y="4985301"/>
            <a:ext cx="14961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333399"/>
                </a:solidFill>
                <a:latin typeface="Arial" charset="0"/>
                <a:ea typeface="Calibri" charset="0"/>
                <a:cs typeface="Calibri" charset="0"/>
              </a:rPr>
              <a:t>Multifamily + Subdivision common area</a:t>
            </a:r>
            <a:endParaRPr lang="en-US" sz="1400" dirty="0"/>
          </a:p>
        </p:txBody>
      </p:sp>
      <p:pic>
        <p:nvPicPr>
          <p:cNvPr id="14" name="Picture 5" descr="phx xeric det basin.jpg                                        003FD410Macintosh HD                   7C2614BB: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88" t="24362" r="31834" b="22922"/>
          <a:stretch/>
        </p:blipFill>
        <p:spPr bwMode="auto">
          <a:xfrm>
            <a:off x="5393267" y="2277533"/>
            <a:ext cx="1676400" cy="25407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 rot="16200000">
            <a:off x="-168093" y="2707788"/>
            <a:ext cx="108234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latin typeface="Arial"/>
                <a:cs typeface="Arial"/>
              </a:rPr>
              <a:t>© 2013 ANN AUDREY</a:t>
            </a:r>
            <a:endParaRPr lang="en-US" sz="7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1457507" y="2724720"/>
            <a:ext cx="108234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latin typeface="Arial"/>
                <a:cs typeface="Arial"/>
              </a:rPr>
              <a:t>© 2013 ANN AUDREY</a:t>
            </a:r>
            <a:endParaRPr lang="en-US" sz="7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137519" y="2784760"/>
            <a:ext cx="1210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© 2013 ANN AUDREY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4881653" y="2750893"/>
            <a:ext cx="1210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© 2013 ANN AUDREY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6727386" y="2784760"/>
            <a:ext cx="1210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© 2013 ANN AUDREY</a:t>
            </a:r>
            <a:endParaRPr lang="en-US"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294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370011" y="685800"/>
            <a:ext cx="7162801" cy="533400"/>
          </a:xfrm>
          <a:prstGeom prst="rect">
            <a:avLst/>
          </a:prstGeom>
          <a:solidFill>
            <a:srgbClr val="F0ADCB"/>
          </a:solidFill>
          <a:ln w="38100">
            <a:solidFill>
              <a:srgbClr val="1E20C8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80B9C"/>
                </a:solidFill>
                <a:latin typeface="Arial" charset="0"/>
                <a:ea typeface="Calibri" charset="0"/>
                <a:cs typeface="Calibri" charset="0"/>
              </a:rPr>
              <a:t>How is your community growing?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17500"/>
            <a:ext cx="838199" cy="12192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371600" y="381000"/>
            <a:ext cx="7161213" cy="1066800"/>
          </a:xfrm>
          <a:prstGeom prst="rect">
            <a:avLst/>
          </a:prstGeom>
          <a:solidFill>
            <a:srgbClr val="CEFDFF"/>
          </a:solidFill>
          <a:ln w="38100">
            <a:solidFill>
              <a:srgbClr val="39BABC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90"/>
                </a:solidFill>
                <a:latin typeface="Arial" charset="0"/>
                <a:ea typeface="Calibri" pitchFamily="34" charset="0"/>
                <a:cs typeface="Calibri" pitchFamily="34" charset="0"/>
              </a:defRPr>
            </a:lvl1pPr>
            <a:lvl2pPr marL="742950" indent="-285750">
              <a:defRPr sz="2400">
                <a:latin typeface="Times" charset="0"/>
              </a:defRPr>
            </a:lvl2pPr>
            <a:lvl3pPr marL="1143000" indent="-228600">
              <a:defRPr sz="2400">
                <a:latin typeface="Times" charset="0"/>
              </a:defRPr>
            </a:lvl3pPr>
            <a:lvl4pPr marL="1600200" indent="-228600">
              <a:defRPr sz="2400">
                <a:latin typeface="Times" charset="0"/>
              </a:defRPr>
            </a:lvl4pPr>
            <a:lvl5pPr marL="2057400" indent="-228600">
              <a:defRPr sz="2400"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9pPr>
          </a:lstStyle>
          <a:p>
            <a:r>
              <a:rPr lang="en-US" dirty="0"/>
              <a:t>Targeted land use sector(s)</a:t>
            </a:r>
          </a:p>
          <a:p>
            <a:r>
              <a:rPr lang="en-US" dirty="0"/>
              <a:t> in </a:t>
            </a:r>
            <a:r>
              <a:rPr lang="en-US" dirty="0">
                <a:solidFill>
                  <a:srgbClr val="FF0000"/>
                </a:solidFill>
              </a:rPr>
              <a:t>(insert YOUR area)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0" y="1841242"/>
            <a:ext cx="4724400" cy="470898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Arial" charset="0"/>
                <a:ea typeface="Calibri" charset="0"/>
                <a:cs typeface="Calibri" charset="0"/>
              </a:rPr>
              <a:t>Commercial, office, retail, public, industrial and other large building sites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Arial" charset="0"/>
                <a:ea typeface="Calibri" charset="0"/>
                <a:cs typeface="Calibri" charset="0"/>
              </a:rPr>
              <a:t>Site have large expanses of roof, parking lot, and other hardscapes from which water can be harvested. </a:t>
            </a:r>
            <a:r>
              <a:rPr lang="en-US" sz="2000" dirty="0">
                <a:solidFill>
                  <a:srgbClr val="000090"/>
                </a:solidFill>
                <a:latin typeface="Arial" charset="0"/>
                <a:ea typeface="Calibri" charset="0"/>
                <a:cs typeface="Calibri" charset="0"/>
              </a:rPr>
              <a:t>S</a:t>
            </a:r>
            <a:r>
              <a:rPr lang="en-US" sz="2000" dirty="0" smtClean="0">
                <a:solidFill>
                  <a:srgbClr val="000090"/>
                </a:solidFill>
                <a:latin typeface="Arial" charset="0"/>
                <a:ea typeface="Calibri" charset="0"/>
                <a:cs typeface="Calibri" charset="0"/>
              </a:rPr>
              <a:t>ites are typically graded to eject water rather than harvest it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Arial" charset="0"/>
                <a:ea typeface="Calibri" charset="0"/>
                <a:cs typeface="Calibri" charset="0"/>
              </a:rPr>
              <a:t>Existing sites can be difficult to retrofit with water harvesting due to grading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Arial" charset="0"/>
                <a:ea typeface="Calibri" charset="0"/>
                <a:cs typeface="Calibri" charset="0"/>
              </a:rPr>
              <a:t>New and substantially rebuilt sites can be designed to convey runoff from multiple hardscapes to landscaped areas and/or direct water to tanks for use outdoors and indoors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7" name="Picture 6" descr="target long wall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2" t="6719" r="55939" b="8566"/>
          <a:stretch/>
        </p:blipFill>
        <p:spPr>
          <a:xfrm>
            <a:off x="609600" y="1981199"/>
            <a:ext cx="2763982" cy="4343401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 rot="16200000">
            <a:off x="89519" y="2463027"/>
            <a:ext cx="1210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© 2013 ANN AUDREY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60909" y="2174745"/>
            <a:ext cx="4572000" cy="2118529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marL="411163" indent="-341313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0" indent="0">
              <a:lnSpc>
                <a:spcPct val="110000"/>
              </a:lnSpc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Replace pictures and text with land use sector(s) in YOUR area that have water harvesting potential. Duplicate this template slide as needed to insert additional sector slides. </a:t>
            </a:r>
          </a:p>
        </p:txBody>
      </p:sp>
    </p:spTree>
    <p:extLst>
      <p:ext uri="{BB962C8B-B14F-4D97-AF65-F5344CB8AC3E}">
        <p14:creationId xmlns:p14="http://schemas.microsoft.com/office/powerpoint/2010/main" val="307493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" y="1974763"/>
            <a:ext cx="8958263" cy="374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0" y="1600200"/>
            <a:ext cx="5334000" cy="35394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marL="411163" indent="-341313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Arial"/>
                <a:cs typeface="Arial"/>
              </a:rPr>
              <a:t>Move circles (from below) over the benefits, water harvesting strategies and land use sectors YOUR community should focus on. Duplicate and change the shape and size of circles, as needed.</a:t>
            </a:r>
          </a:p>
        </p:txBody>
      </p:sp>
      <p:sp>
        <p:nvSpPr>
          <p:cNvPr id="6" name="Oval 5"/>
          <p:cNvSpPr/>
          <p:nvPr/>
        </p:nvSpPr>
        <p:spPr>
          <a:xfrm>
            <a:off x="3048000" y="5867400"/>
            <a:ext cx="53340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200400" y="6019800"/>
            <a:ext cx="53340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52800" y="6172200"/>
            <a:ext cx="53340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25512" y="304800"/>
            <a:ext cx="7772400" cy="1066800"/>
          </a:xfrm>
          <a:prstGeom prst="rect">
            <a:avLst/>
          </a:prstGeom>
          <a:solidFill>
            <a:srgbClr val="CEFDFF"/>
          </a:solidFill>
          <a:ln w="38100">
            <a:solidFill>
              <a:srgbClr val="39BABC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90"/>
                </a:solidFill>
                <a:latin typeface="Arial" charset="0"/>
                <a:ea typeface="Calibri" pitchFamily="34" charset="0"/>
                <a:cs typeface="Calibri" pitchFamily="34" charset="0"/>
              </a:defRPr>
            </a:lvl1pPr>
            <a:lvl2pPr marL="742950" indent="-285750">
              <a:defRPr sz="2400">
                <a:latin typeface="Times" charset="0"/>
              </a:defRPr>
            </a:lvl2pPr>
            <a:lvl3pPr marL="1143000" indent="-228600">
              <a:defRPr sz="2400">
                <a:latin typeface="Times" charset="0"/>
              </a:defRPr>
            </a:lvl3pPr>
            <a:lvl4pPr marL="1600200" indent="-228600">
              <a:defRPr sz="2400">
                <a:latin typeface="Times" charset="0"/>
              </a:defRPr>
            </a:lvl4pPr>
            <a:lvl5pPr marL="2057400" indent="-228600">
              <a:defRPr sz="2400"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9pPr>
          </a:lstStyle>
          <a:p>
            <a:r>
              <a:rPr lang="en-US" dirty="0"/>
              <a:t>Water harvesting benefits, land use sectors and strategies </a:t>
            </a:r>
            <a:r>
              <a:rPr lang="en-US" dirty="0">
                <a:solidFill>
                  <a:srgbClr val="FF0000"/>
                </a:solidFill>
              </a:rPr>
              <a:t>(YOUR area) </a:t>
            </a:r>
            <a:r>
              <a:rPr lang="en-US" dirty="0"/>
              <a:t>should focus on </a:t>
            </a:r>
          </a:p>
        </p:txBody>
      </p:sp>
      <p:sp>
        <p:nvSpPr>
          <p:cNvPr id="12" name="Oval 11"/>
          <p:cNvSpPr/>
          <p:nvPr/>
        </p:nvSpPr>
        <p:spPr>
          <a:xfrm>
            <a:off x="2743200" y="5715000"/>
            <a:ext cx="53340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228600"/>
            <a:ext cx="8350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67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631" y="1600200"/>
            <a:ext cx="6307137" cy="4950708"/>
          </a:xfrm>
          <a:prstGeom prst="rect">
            <a:avLst/>
          </a:prstGeom>
          <a:noFill/>
          <a:ln w="635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19600" y="2438400"/>
            <a:ext cx="4038600" cy="177997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marL="411163" indent="-341313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0" indent="0">
              <a:lnSpc>
                <a:spcPct val="110000"/>
              </a:lnSpc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Replace this chart with the chart generated from YOUR Step 4 discussion, prioritizing water harvesting approaches in YOUR area.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966787" y="304800"/>
            <a:ext cx="7772400" cy="1066800"/>
          </a:xfrm>
          <a:prstGeom prst="rect">
            <a:avLst/>
          </a:prstGeom>
          <a:solidFill>
            <a:srgbClr val="CEFDFF"/>
          </a:solidFill>
          <a:ln w="38100">
            <a:solidFill>
              <a:srgbClr val="39BABC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90"/>
                </a:solidFill>
                <a:latin typeface="Arial" charset="0"/>
                <a:ea typeface="Calibri" pitchFamily="34" charset="0"/>
                <a:cs typeface="Calibri" pitchFamily="34" charset="0"/>
              </a:defRPr>
            </a:lvl1pPr>
            <a:lvl2pPr marL="742950" indent="-285750">
              <a:defRPr sz="2400">
                <a:latin typeface="Times" charset="0"/>
              </a:defRPr>
            </a:lvl2pPr>
            <a:lvl3pPr marL="1143000" indent="-228600">
              <a:defRPr sz="2400">
                <a:latin typeface="Times" charset="0"/>
              </a:defRPr>
            </a:lvl3pPr>
            <a:lvl4pPr marL="1600200" indent="-228600">
              <a:defRPr sz="2400">
                <a:latin typeface="Times" charset="0"/>
              </a:defRPr>
            </a:lvl4pPr>
            <a:lvl5pPr marL="2057400" indent="-228600">
              <a:defRPr sz="2400"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9pPr>
          </a:lstStyle>
          <a:p>
            <a:r>
              <a:rPr lang="en-US" sz="2600" dirty="0"/>
              <a:t>Relative focus on new construction and retrofits based </a:t>
            </a:r>
            <a:r>
              <a:rPr lang="en-US" sz="2600" dirty="0" smtClean="0"/>
              <a:t>on </a:t>
            </a:r>
            <a:r>
              <a:rPr lang="en-US" sz="2600" dirty="0"/>
              <a:t>projected </a:t>
            </a:r>
            <a:r>
              <a:rPr lang="en-US" sz="2600" dirty="0" smtClean="0"/>
              <a:t>growth in </a:t>
            </a:r>
            <a:r>
              <a:rPr lang="en-US" sz="2600" dirty="0">
                <a:solidFill>
                  <a:srgbClr val="FF0000"/>
                </a:solidFill>
              </a:rPr>
              <a:t>(insert YOUR area</a:t>
            </a:r>
            <a:r>
              <a:rPr lang="en-US" sz="2600" dirty="0" smtClean="0">
                <a:solidFill>
                  <a:srgbClr val="FF0000"/>
                </a:solidFill>
              </a:rPr>
              <a:t>)</a:t>
            </a:r>
            <a:endParaRPr lang="en-US" sz="26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" y="228600"/>
            <a:ext cx="8350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85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7" name="Rectangle 12"/>
          <p:cNvSpPr>
            <a:spLocks noChangeArrowheads="1"/>
          </p:cNvSpPr>
          <p:nvPr/>
        </p:nvSpPr>
        <p:spPr bwMode="auto">
          <a:xfrm>
            <a:off x="1447800" y="5943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2008</a:t>
            </a:r>
          </a:p>
        </p:txBody>
      </p:sp>
      <p:sp>
        <p:nvSpPr>
          <p:cNvPr id="128008" name="Rectangle 13"/>
          <p:cNvSpPr>
            <a:spLocks noChangeArrowheads="1"/>
          </p:cNvSpPr>
          <p:nvPr/>
        </p:nvSpPr>
        <p:spPr bwMode="auto">
          <a:xfrm>
            <a:off x="5715000" y="5943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2012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342239" y="4749027"/>
            <a:ext cx="1619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GOOGLE EARTH IMAGE 2012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245725" cy="589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00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7" name="Rectangle 12"/>
          <p:cNvSpPr>
            <a:spLocks noChangeArrowheads="1"/>
          </p:cNvSpPr>
          <p:nvPr/>
        </p:nvSpPr>
        <p:spPr bwMode="auto">
          <a:xfrm>
            <a:off x="1447800" y="5943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2008</a:t>
            </a:r>
          </a:p>
        </p:txBody>
      </p:sp>
      <p:sp>
        <p:nvSpPr>
          <p:cNvPr id="128008" name="Rectangle 13"/>
          <p:cNvSpPr>
            <a:spLocks noChangeArrowheads="1"/>
          </p:cNvSpPr>
          <p:nvPr/>
        </p:nvSpPr>
        <p:spPr bwMode="auto">
          <a:xfrm>
            <a:off x="5715000" y="5943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2012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63127" y="4782894"/>
            <a:ext cx="1619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GOOGLE EARTH IMAGE 2012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6225"/>
            <a:ext cx="8534400" cy="630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94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3352800" y="1676400"/>
            <a:ext cx="91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2012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65113" y="1752600"/>
            <a:ext cx="990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2008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2306508" y="2395294"/>
            <a:ext cx="1619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GOOGLE EARTH IMAGE 2008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852173" y="4401894"/>
            <a:ext cx="1619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GOOGLE EARTH IMAGE 2012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4799"/>
            <a:ext cx="8824414" cy="625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91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0" y="16764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1994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6200" y="59436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2012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2" y="288315"/>
            <a:ext cx="8515350" cy="615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52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80" name="Rectangle 14"/>
          <p:cNvSpPr>
            <a:spLocks noChangeArrowheads="1"/>
          </p:cNvSpPr>
          <p:nvPr/>
        </p:nvSpPr>
        <p:spPr bwMode="auto">
          <a:xfrm>
            <a:off x="7239000" y="6172200"/>
            <a:ext cx="817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2012</a:t>
            </a:r>
          </a:p>
        </p:txBody>
      </p:sp>
      <p:sp>
        <p:nvSpPr>
          <p:cNvPr id="131079" name="Rectangle 13"/>
          <p:cNvSpPr>
            <a:spLocks noChangeArrowheads="1"/>
          </p:cNvSpPr>
          <p:nvPr/>
        </p:nvSpPr>
        <p:spPr bwMode="auto">
          <a:xfrm>
            <a:off x="7772400" y="3124200"/>
            <a:ext cx="817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2002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17500"/>
            <a:ext cx="838199" cy="12192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371599" y="444500"/>
            <a:ext cx="7161214" cy="1028700"/>
          </a:xfrm>
          <a:prstGeom prst="rect">
            <a:avLst/>
          </a:prstGeom>
          <a:solidFill>
            <a:srgbClr val="CCFFCC"/>
          </a:solidFill>
          <a:ln w="38100">
            <a:solidFill>
              <a:srgbClr val="00A0AF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 smtClean="0">
                <a:solidFill>
                  <a:srgbClr val="080B9C"/>
                </a:solidFill>
                <a:latin typeface="Arial" charset="0"/>
                <a:ea typeface="Calibri" pitchFamily="34" charset="0"/>
                <a:cs typeface="Calibri" pitchFamily="34" charset="0"/>
              </a:rPr>
              <a:t>Stormwater</a:t>
            </a:r>
            <a:r>
              <a:rPr lang="en-US" sz="3000" dirty="0">
                <a:solidFill>
                  <a:srgbClr val="080B9C"/>
                </a:solidFill>
                <a:latin typeface="Arial" charset="0"/>
                <a:ea typeface="Calibri" pitchFamily="34" charset="0"/>
                <a:cs typeface="Calibri" pitchFamily="34" charset="0"/>
              </a:rPr>
              <a:t> management area </a:t>
            </a:r>
            <a:r>
              <a:rPr lang="en-US" sz="3000" dirty="0" smtClean="0">
                <a:solidFill>
                  <a:srgbClr val="080B9C"/>
                </a:solidFill>
                <a:latin typeface="Arial" charset="0"/>
                <a:ea typeface="Calibri" pitchFamily="34" charset="0"/>
                <a:cs typeface="Calibri" pitchFamily="34" charset="0"/>
              </a:rPr>
              <a:t>example 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7166373" y="5019961"/>
            <a:ext cx="1619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GOOGLE EARTH IMAGE 2012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600200"/>
            <a:ext cx="8345487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86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1370013" y="457199"/>
            <a:ext cx="7162800" cy="965201"/>
          </a:xfrm>
          <a:prstGeom prst="rect">
            <a:avLst/>
          </a:prstGeom>
          <a:solidFill>
            <a:srgbClr val="CEFDFF"/>
          </a:solidFill>
          <a:ln w="38100">
            <a:solidFill>
              <a:srgbClr val="39BABC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90"/>
                </a:solidFill>
                <a:latin typeface="Arial" charset="0"/>
                <a:ea typeface="Calibri" pitchFamily="34" charset="0"/>
                <a:cs typeface="Calibri" pitchFamily="34" charset="0"/>
              </a:defRPr>
            </a:lvl1pPr>
            <a:lvl2pPr marL="742950" indent="-285750">
              <a:defRPr sz="2400">
                <a:latin typeface="Times" charset="0"/>
              </a:defRPr>
            </a:lvl2pPr>
            <a:lvl3pPr marL="1143000" indent="-228600">
              <a:defRPr sz="2400">
                <a:latin typeface="Times" charset="0"/>
              </a:defRPr>
            </a:lvl3pPr>
            <a:lvl4pPr marL="1600200" indent="-228600">
              <a:defRPr sz="2400">
                <a:latin typeface="Times" charset="0"/>
              </a:defRPr>
            </a:lvl4pPr>
            <a:lvl5pPr marL="2057400" indent="-228600">
              <a:defRPr sz="2400"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9pPr>
          </a:lstStyle>
          <a:p>
            <a:r>
              <a:rPr lang="en-US" dirty="0"/>
              <a:t>Typical ways to implement water harvesting in the Southwest US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17500"/>
            <a:ext cx="838199" cy="12192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33400" y="1600200"/>
            <a:ext cx="8305800" cy="5004376"/>
            <a:chOff x="533400" y="1600200"/>
            <a:chExt cx="8305800" cy="5004376"/>
          </a:xfrm>
        </p:grpSpPr>
        <p:sp>
          <p:nvSpPr>
            <p:cNvPr id="24" name="Right Arrow 23"/>
            <p:cNvSpPr/>
            <p:nvPr/>
          </p:nvSpPr>
          <p:spPr bwMode="auto">
            <a:xfrm>
              <a:off x="533400" y="3535892"/>
              <a:ext cx="8153400" cy="609600"/>
            </a:xfrm>
            <a:prstGeom prst="rightArrow">
              <a:avLst/>
            </a:prstGeom>
            <a:gradFill flip="none" rotWithShape="1">
              <a:gsLst>
                <a:gs pos="0">
                  <a:srgbClr val="17DBFF">
                    <a:alpha val="55000"/>
                  </a:srgbClr>
                </a:gs>
                <a:gs pos="100000">
                  <a:srgbClr val="FFFFFF">
                    <a:alpha val="42000"/>
                  </a:srgbClr>
                </a:gs>
              </a:gsLst>
              <a:lin ang="10380000" scaled="0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5" name="Right Arrow 24"/>
            <p:cNvSpPr/>
            <p:nvPr/>
          </p:nvSpPr>
          <p:spPr bwMode="auto">
            <a:xfrm>
              <a:off x="533400" y="4145492"/>
              <a:ext cx="8153400" cy="609600"/>
            </a:xfrm>
            <a:prstGeom prst="rightArrow">
              <a:avLst/>
            </a:prstGeom>
            <a:gradFill flip="none" rotWithShape="1">
              <a:gsLst>
                <a:gs pos="0">
                  <a:srgbClr val="17DBFF">
                    <a:alpha val="55000"/>
                  </a:srgbClr>
                </a:gs>
                <a:gs pos="100000">
                  <a:srgbClr val="FFFFFF">
                    <a:alpha val="42000"/>
                  </a:srgbClr>
                </a:gs>
              </a:gsLst>
              <a:lin ang="10380000" scaled="0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6" name="Right Arrow 25"/>
            <p:cNvSpPr/>
            <p:nvPr/>
          </p:nvSpPr>
          <p:spPr bwMode="auto">
            <a:xfrm>
              <a:off x="533400" y="4724400"/>
              <a:ext cx="8153400" cy="609600"/>
            </a:xfrm>
            <a:prstGeom prst="rightArrow">
              <a:avLst/>
            </a:prstGeom>
            <a:gradFill flip="none" rotWithShape="1">
              <a:gsLst>
                <a:gs pos="0">
                  <a:srgbClr val="17DBFF">
                    <a:alpha val="55000"/>
                  </a:srgbClr>
                </a:gs>
                <a:gs pos="100000">
                  <a:srgbClr val="FFFFFF">
                    <a:alpha val="42000"/>
                  </a:srgbClr>
                </a:gs>
              </a:gsLst>
              <a:lin ang="10380000" scaled="0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3" name="Right Arrow 22"/>
            <p:cNvSpPr/>
            <p:nvPr/>
          </p:nvSpPr>
          <p:spPr bwMode="auto">
            <a:xfrm>
              <a:off x="533400" y="2316692"/>
              <a:ext cx="8153400" cy="609600"/>
            </a:xfrm>
            <a:prstGeom prst="rightArrow">
              <a:avLst/>
            </a:prstGeom>
            <a:gradFill flip="none" rotWithShape="1">
              <a:gsLst>
                <a:gs pos="0">
                  <a:srgbClr val="17DBFF">
                    <a:alpha val="55000"/>
                  </a:srgbClr>
                </a:gs>
                <a:gs pos="100000">
                  <a:srgbClr val="FFFFFF">
                    <a:alpha val="42000"/>
                  </a:srgbClr>
                </a:gs>
              </a:gsLst>
              <a:lin ang="10380000" scaled="0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7" name="Right Arrow 26"/>
            <p:cNvSpPr/>
            <p:nvPr/>
          </p:nvSpPr>
          <p:spPr bwMode="auto">
            <a:xfrm>
              <a:off x="533400" y="5334000"/>
              <a:ext cx="8153400" cy="609600"/>
            </a:xfrm>
            <a:prstGeom prst="rightArrow">
              <a:avLst/>
            </a:prstGeom>
            <a:gradFill flip="none" rotWithShape="1">
              <a:gsLst>
                <a:gs pos="0">
                  <a:srgbClr val="17DBFF">
                    <a:alpha val="55000"/>
                  </a:srgbClr>
                </a:gs>
                <a:gs pos="100000">
                  <a:srgbClr val="FFFFFF">
                    <a:alpha val="42000"/>
                  </a:srgbClr>
                </a:gs>
              </a:gsLst>
              <a:lin ang="10380000" scaled="0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2" name="Right Arrow 21"/>
            <p:cNvSpPr/>
            <p:nvPr/>
          </p:nvSpPr>
          <p:spPr bwMode="auto">
            <a:xfrm>
              <a:off x="533400" y="2926292"/>
              <a:ext cx="8153400" cy="609600"/>
            </a:xfrm>
            <a:prstGeom prst="rightArrow">
              <a:avLst/>
            </a:prstGeom>
            <a:gradFill flip="none" rotWithShape="1">
              <a:gsLst>
                <a:gs pos="0">
                  <a:srgbClr val="17DBFF">
                    <a:alpha val="55000"/>
                  </a:srgbClr>
                </a:gs>
                <a:gs pos="100000">
                  <a:srgbClr val="FFFFFF">
                    <a:alpha val="42000"/>
                  </a:srgbClr>
                </a:gs>
              </a:gsLst>
              <a:lin ang="10380000" scaled="0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0" name="Right Arrow 19"/>
            <p:cNvSpPr/>
            <p:nvPr/>
          </p:nvSpPr>
          <p:spPr bwMode="auto">
            <a:xfrm>
              <a:off x="533400" y="1707092"/>
              <a:ext cx="8153400" cy="609600"/>
            </a:xfrm>
            <a:prstGeom prst="rightArrow">
              <a:avLst/>
            </a:prstGeom>
            <a:gradFill flip="none" rotWithShape="1">
              <a:gsLst>
                <a:gs pos="0">
                  <a:srgbClr val="17DBFF">
                    <a:alpha val="55000"/>
                  </a:srgbClr>
                </a:gs>
                <a:gs pos="100000">
                  <a:srgbClr val="FFFFFF">
                    <a:alpha val="42000"/>
                  </a:srgbClr>
                </a:gs>
              </a:gsLst>
              <a:lin ang="10380000" scaled="0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17445" name="Rectangle 2"/>
            <p:cNvSpPr>
              <a:spLocks noChangeArrowheads="1"/>
            </p:cNvSpPr>
            <p:nvPr/>
          </p:nvSpPr>
          <p:spPr bwMode="auto">
            <a:xfrm>
              <a:off x="533400" y="1783292"/>
              <a:ext cx="6781800" cy="439761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i="1" dirty="0" smtClean="0">
                  <a:solidFill>
                    <a:srgbClr val="1E20C8"/>
                  </a:solidFill>
                  <a:latin typeface="Arial" charset="0"/>
                  <a:ea typeface="ＭＳ Ｐゴシック" charset="-128"/>
                </a:rPr>
                <a:t>Remove impediments; develop policy</a:t>
              </a:r>
              <a:endParaRPr lang="en-US" sz="2200" b="1" i="1" dirty="0">
                <a:solidFill>
                  <a:srgbClr val="1E20C8"/>
                </a:solidFill>
                <a:latin typeface="Arial" charset="0"/>
                <a:ea typeface="ＭＳ Ｐゴシック" charset="-128"/>
              </a:endParaRP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200" b="1" i="1" dirty="0">
                <a:solidFill>
                  <a:srgbClr val="1E20C8"/>
                </a:solidFill>
                <a:latin typeface="Arial" charset="0"/>
                <a:ea typeface="ＭＳ Ｐゴシック" charset="-128"/>
              </a:endParaRP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i="1" dirty="0">
                  <a:solidFill>
                    <a:srgbClr val="1E20C8"/>
                  </a:solidFill>
                  <a:latin typeface="Arial" charset="0"/>
                  <a:ea typeface="ＭＳ Ｐゴシック" charset="-128"/>
                </a:rPr>
                <a:t>Provide </a:t>
              </a:r>
              <a:r>
                <a:rPr lang="en-US" sz="2200" b="1" i="1" dirty="0" smtClean="0">
                  <a:solidFill>
                    <a:srgbClr val="1E20C8"/>
                  </a:solidFill>
                  <a:latin typeface="Arial" charset="0"/>
                  <a:ea typeface="ＭＳ Ｐゴシック" charset="-128"/>
                </a:rPr>
                <a:t>education </a:t>
              </a:r>
              <a:r>
                <a:rPr lang="en-US" sz="2200" b="1" i="1" dirty="0">
                  <a:solidFill>
                    <a:srgbClr val="1E20C8"/>
                  </a:solidFill>
                  <a:latin typeface="Arial" charset="0"/>
                  <a:ea typeface="ＭＳ Ｐゴシック" charset="-128"/>
                </a:rPr>
                <a:t>and </a:t>
              </a:r>
              <a:r>
                <a:rPr lang="en-US" sz="2200" b="1" i="1" dirty="0" smtClean="0">
                  <a:solidFill>
                    <a:srgbClr val="1E20C8"/>
                  </a:solidFill>
                  <a:latin typeface="Arial" charset="0"/>
                  <a:ea typeface="ＭＳ Ｐゴシック" charset="-128"/>
                </a:rPr>
                <a:t>guidance </a:t>
              </a:r>
              <a:endParaRPr lang="en-US" sz="2200" b="1" i="1" dirty="0">
                <a:solidFill>
                  <a:srgbClr val="1E20C8"/>
                </a:solidFill>
                <a:latin typeface="Arial" charset="0"/>
                <a:ea typeface="ＭＳ Ｐゴシック" charset="-128"/>
              </a:endParaRP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200" b="1" i="1" dirty="0" smtClean="0">
                <a:solidFill>
                  <a:srgbClr val="1E20C8"/>
                </a:solidFill>
                <a:latin typeface="Arial" charset="0"/>
                <a:ea typeface="ＭＳ Ｐゴシック" charset="-128"/>
              </a:endParaRP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i="1" dirty="0" smtClean="0">
                  <a:solidFill>
                    <a:srgbClr val="1E20C8"/>
                  </a:solidFill>
                  <a:latin typeface="Arial" charset="0"/>
                  <a:ea typeface="ＭＳ Ｐゴシック" charset="-128"/>
                </a:rPr>
                <a:t>Refine water </a:t>
              </a:r>
              <a:r>
                <a:rPr lang="en-US" sz="2200" b="1" i="1" dirty="0">
                  <a:solidFill>
                    <a:srgbClr val="1E20C8"/>
                  </a:solidFill>
                  <a:latin typeface="Arial" charset="0"/>
                  <a:ea typeface="ＭＳ Ｐゴシック" charset="-128"/>
                </a:rPr>
                <a:t>h</a:t>
              </a:r>
              <a:r>
                <a:rPr lang="en-US" sz="2200" b="1" i="1" dirty="0" smtClean="0">
                  <a:solidFill>
                    <a:srgbClr val="1E20C8"/>
                  </a:solidFill>
                  <a:latin typeface="Arial" charset="0"/>
                  <a:ea typeface="ＭＳ Ｐゴシック" charset="-128"/>
                </a:rPr>
                <a:t>arvesting </a:t>
              </a:r>
              <a:r>
                <a:rPr lang="en-US" sz="2200" b="1" i="1" dirty="0">
                  <a:solidFill>
                    <a:srgbClr val="1E20C8"/>
                  </a:solidFill>
                  <a:latin typeface="Arial" charset="0"/>
                  <a:ea typeface="ＭＳ Ｐゴシック" charset="-128"/>
                </a:rPr>
                <a:t>p</a:t>
              </a:r>
              <a:r>
                <a:rPr lang="en-US" sz="2200" b="1" i="1" dirty="0" smtClean="0">
                  <a:solidFill>
                    <a:srgbClr val="1E20C8"/>
                  </a:solidFill>
                  <a:latin typeface="Arial" charset="0"/>
                  <a:ea typeface="ＭＳ Ｐゴシック" charset="-128"/>
                </a:rPr>
                <a:t>otential </a:t>
              </a:r>
              <a:r>
                <a:rPr lang="en-US" sz="2200" b="1" i="1" dirty="0">
                  <a:solidFill>
                    <a:srgbClr val="1E20C8"/>
                  </a:solidFill>
                  <a:latin typeface="Arial" charset="0"/>
                  <a:ea typeface="ＭＳ Ｐゴシック" charset="-128"/>
                </a:rPr>
                <a:t>d</a:t>
              </a:r>
              <a:r>
                <a:rPr lang="en-US" sz="2200" b="1" i="1" dirty="0" smtClean="0">
                  <a:solidFill>
                    <a:srgbClr val="1E20C8"/>
                  </a:solidFill>
                  <a:latin typeface="Arial" charset="0"/>
                  <a:ea typeface="ＭＳ Ｐゴシック" charset="-128"/>
                </a:rPr>
                <a:t>ata</a:t>
              </a:r>
              <a:endParaRPr lang="en-US" sz="2200" b="1" i="1" dirty="0">
                <a:solidFill>
                  <a:srgbClr val="1E20C8"/>
                </a:solidFill>
                <a:latin typeface="Arial" charset="0"/>
                <a:ea typeface="ＭＳ Ｐゴシック" charset="-128"/>
              </a:endParaRP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200" b="1" i="1" dirty="0" smtClean="0">
                <a:solidFill>
                  <a:srgbClr val="1E20C8"/>
                </a:solidFill>
                <a:latin typeface="Arial" charset="0"/>
                <a:ea typeface="ＭＳ Ｐゴシック" charset="-128"/>
              </a:endParaRP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i="1" dirty="0">
                  <a:solidFill>
                    <a:srgbClr val="1E20C8"/>
                  </a:solidFill>
                  <a:latin typeface="Arial" charset="0"/>
                  <a:ea typeface="ＭＳ Ｐゴシック" charset="-128"/>
                </a:rPr>
                <a:t>Demonstrate water harvesting at model sites</a:t>
              </a: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200" b="1" i="1" dirty="0">
                <a:solidFill>
                  <a:srgbClr val="1E20C8"/>
                </a:solidFill>
                <a:latin typeface="Arial" charset="0"/>
                <a:ea typeface="ＭＳ Ｐゴシック" charset="-128"/>
              </a:endParaRP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i="1" dirty="0">
                  <a:solidFill>
                    <a:srgbClr val="1E20C8"/>
                  </a:solidFill>
                  <a:latin typeface="Arial" charset="0"/>
                  <a:ea typeface="ＭＳ Ｐゴシック" charset="-128"/>
                </a:rPr>
                <a:t>Create </a:t>
              </a:r>
              <a:r>
                <a:rPr lang="en-US" sz="2200" b="1" i="1" dirty="0" smtClean="0">
                  <a:solidFill>
                    <a:srgbClr val="1E20C8"/>
                  </a:solidFill>
                  <a:latin typeface="Arial" charset="0"/>
                  <a:ea typeface="ＭＳ Ｐゴシック" charset="-128"/>
                </a:rPr>
                <a:t>tangible incentives to harvest water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200" b="1" i="1" dirty="0">
                <a:solidFill>
                  <a:srgbClr val="1E20C8"/>
                </a:solidFill>
                <a:latin typeface="Arial" charset="0"/>
                <a:ea typeface="ＭＳ Ｐゴシック" charset="-128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i="1" dirty="0" smtClean="0">
                  <a:solidFill>
                    <a:srgbClr val="1E20C8"/>
                  </a:solidFill>
                  <a:latin typeface="Arial" charset="0"/>
                  <a:ea typeface="ＭＳ Ｐゴシック" charset="-128"/>
                </a:rPr>
                <a:t>Use </a:t>
              </a:r>
              <a:r>
                <a:rPr lang="en-US" sz="2200" b="1" i="1" dirty="0">
                  <a:solidFill>
                    <a:srgbClr val="1E20C8"/>
                  </a:solidFill>
                  <a:latin typeface="Arial" charset="0"/>
                  <a:ea typeface="ＭＳ Ｐゴシック" charset="-128"/>
                </a:rPr>
                <a:t>water harvesting as a rezoning condition</a:t>
              </a: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200" b="1" i="1" dirty="0">
                <a:solidFill>
                  <a:srgbClr val="1E20C8"/>
                </a:solidFill>
                <a:latin typeface="Arial" charset="0"/>
                <a:ea typeface="ＭＳ Ｐゴシック" charset="-128"/>
              </a:endParaRP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i="1" dirty="0" smtClean="0">
                  <a:solidFill>
                    <a:srgbClr val="1E20C8"/>
                  </a:solidFill>
                  <a:latin typeface="Arial" charset="0"/>
                  <a:ea typeface="ＭＳ Ｐゴシック" charset="-128"/>
                </a:rPr>
                <a:t>Regulate water </a:t>
              </a:r>
              <a:r>
                <a:rPr lang="en-US" sz="2200" b="1" i="1" dirty="0">
                  <a:solidFill>
                    <a:srgbClr val="1E20C8"/>
                  </a:solidFill>
                  <a:latin typeface="Arial" charset="0"/>
                  <a:ea typeface="ＭＳ Ｐゴシック" charset="-128"/>
                </a:rPr>
                <a:t>h</a:t>
              </a:r>
              <a:r>
                <a:rPr lang="en-US" sz="2200" b="1" i="1" dirty="0" smtClean="0">
                  <a:solidFill>
                    <a:srgbClr val="1E20C8"/>
                  </a:solidFill>
                  <a:latin typeface="Arial" charset="0"/>
                  <a:ea typeface="ＭＳ Ｐゴシック" charset="-128"/>
                </a:rPr>
                <a:t>arvesting</a:t>
              </a:r>
              <a:endParaRPr lang="en-US" sz="2200" b="1" i="1" dirty="0">
                <a:solidFill>
                  <a:srgbClr val="1E20C8"/>
                </a:solidFill>
                <a:latin typeface="Arial" charset="0"/>
                <a:ea typeface="ＭＳ Ｐゴシック" charset="-128"/>
              </a:endParaRP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200" b="1" i="1" dirty="0">
                <a:solidFill>
                  <a:srgbClr val="1E20C8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17447" name="Rectangle 7"/>
            <p:cNvSpPr>
              <a:spLocks noChangeArrowheads="1"/>
            </p:cNvSpPr>
            <p:nvPr/>
          </p:nvSpPr>
          <p:spPr bwMode="auto">
            <a:xfrm>
              <a:off x="5334000" y="6019800"/>
              <a:ext cx="3505200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ADE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ADE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srgbClr val="000090"/>
                  </a:solidFill>
                  <a:latin typeface="Arial" charset="0"/>
                  <a:ea typeface="ＭＳ Ｐゴシック" charset="-128"/>
                </a:rPr>
                <a:t>Using multiple implementation approaches increases benefits</a:t>
              </a:r>
              <a:endParaRPr lang="en-US" sz="1600" b="1" dirty="0">
                <a:solidFill>
                  <a:srgbClr val="000090"/>
                </a:solidFill>
                <a:latin typeface="Arial" charset="0"/>
                <a:ea typeface="ＭＳ Ｐゴシック" charset="-128"/>
              </a:endParaRPr>
            </a:p>
          </p:txBody>
        </p:sp>
        <p:grpSp>
          <p:nvGrpSpPr>
            <p:cNvPr id="317452" name="Group 12"/>
            <p:cNvGrpSpPr>
              <a:grpSpLocks/>
            </p:cNvGrpSpPr>
            <p:nvPr/>
          </p:nvGrpSpPr>
          <p:grpSpPr bwMode="auto">
            <a:xfrm>
              <a:off x="6400800" y="1600200"/>
              <a:ext cx="990600" cy="4441825"/>
              <a:chOff x="3456" y="1152"/>
              <a:chExt cx="624" cy="2894"/>
            </a:xfrm>
            <a:solidFill>
              <a:srgbClr val="3366FF"/>
            </a:solidFill>
          </p:grpSpPr>
          <p:sp>
            <p:nvSpPr>
              <p:cNvPr id="317453" name="AutoShape 13"/>
              <p:cNvSpPr>
                <a:spLocks noChangeArrowheads="1"/>
              </p:cNvSpPr>
              <p:nvPr/>
            </p:nvSpPr>
            <p:spPr bwMode="auto">
              <a:xfrm>
                <a:off x="3600" y="1152"/>
                <a:ext cx="384" cy="2750"/>
              </a:xfrm>
              <a:prstGeom prst="triangle">
                <a:avLst>
                  <a:gd name="adj" fmla="val 50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7454" name="AutoShape 14"/>
              <p:cNvSpPr>
                <a:spLocks noChangeArrowheads="1"/>
              </p:cNvSpPr>
              <p:nvPr/>
            </p:nvSpPr>
            <p:spPr bwMode="auto">
              <a:xfrm flipV="1">
                <a:off x="3456" y="3888"/>
                <a:ext cx="624" cy="158"/>
              </a:xfrm>
              <a:prstGeom prst="triangle">
                <a:avLst>
                  <a:gd name="adj" fmla="val 50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1" name="Subtitle 2"/>
          <p:cNvSpPr txBox="1">
            <a:spLocks/>
          </p:cNvSpPr>
          <p:nvPr/>
        </p:nvSpPr>
        <p:spPr bwMode="auto">
          <a:xfrm>
            <a:off x="1981200" y="1524000"/>
            <a:ext cx="75438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50800" indent="19050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i="1" dirty="0">
              <a:solidFill>
                <a:srgbClr val="000090"/>
              </a:solidFill>
              <a:latin typeface="Arial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45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 bwMode="auto">
          <a:xfrm>
            <a:off x="533400" y="5334000"/>
            <a:ext cx="8153400" cy="609600"/>
          </a:xfrm>
          <a:prstGeom prst="rightArrow">
            <a:avLst/>
          </a:prstGeom>
          <a:gradFill flip="none" rotWithShape="1">
            <a:gsLst>
              <a:gs pos="1000">
                <a:schemeClr val="bg1">
                  <a:alpha val="55000"/>
                </a:schemeClr>
              </a:gs>
              <a:gs pos="100000">
                <a:srgbClr val="FF0000">
                  <a:alpha val="74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533400" y="4724400"/>
            <a:ext cx="8153400" cy="609600"/>
          </a:xfrm>
          <a:prstGeom prst="rightArrow">
            <a:avLst/>
          </a:prstGeom>
          <a:gradFill flip="none" rotWithShape="1">
            <a:gsLst>
              <a:gs pos="1000">
                <a:schemeClr val="bg1">
                  <a:alpha val="55000"/>
                </a:schemeClr>
              </a:gs>
              <a:gs pos="100000">
                <a:srgbClr val="FF0000">
                  <a:alpha val="74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533400" y="4114800"/>
            <a:ext cx="8153400" cy="609600"/>
          </a:xfrm>
          <a:prstGeom prst="rightArrow">
            <a:avLst/>
          </a:prstGeom>
          <a:gradFill flip="none" rotWithShape="1">
            <a:gsLst>
              <a:gs pos="1000">
                <a:schemeClr val="bg1">
                  <a:alpha val="55000"/>
                </a:schemeClr>
              </a:gs>
              <a:gs pos="100000">
                <a:srgbClr val="FF0000">
                  <a:alpha val="74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533400" y="3505200"/>
            <a:ext cx="8153400" cy="609600"/>
          </a:xfrm>
          <a:prstGeom prst="rightArrow">
            <a:avLst/>
          </a:prstGeom>
          <a:gradFill flip="none" rotWithShape="1">
            <a:gsLst>
              <a:gs pos="1000">
                <a:schemeClr val="bg1">
                  <a:alpha val="55000"/>
                </a:schemeClr>
              </a:gs>
              <a:gs pos="100000">
                <a:srgbClr val="FF0000">
                  <a:alpha val="74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533400" y="2895600"/>
            <a:ext cx="8153400" cy="609600"/>
          </a:xfrm>
          <a:prstGeom prst="rightArrow">
            <a:avLst/>
          </a:prstGeom>
          <a:gradFill flip="none" rotWithShape="1">
            <a:gsLst>
              <a:gs pos="1000">
                <a:schemeClr val="bg1">
                  <a:alpha val="55000"/>
                </a:schemeClr>
              </a:gs>
              <a:gs pos="100000">
                <a:srgbClr val="FF0000">
                  <a:alpha val="74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533400" y="2286000"/>
            <a:ext cx="8153400" cy="609600"/>
          </a:xfrm>
          <a:prstGeom prst="rightArrow">
            <a:avLst/>
          </a:prstGeom>
          <a:gradFill flip="none" rotWithShape="1">
            <a:gsLst>
              <a:gs pos="1000">
                <a:schemeClr val="bg1">
                  <a:alpha val="55000"/>
                </a:schemeClr>
              </a:gs>
              <a:gs pos="100000">
                <a:srgbClr val="FF0000">
                  <a:alpha val="74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33400" y="1707092"/>
            <a:ext cx="8153400" cy="609600"/>
          </a:xfrm>
          <a:prstGeom prst="rightArrow">
            <a:avLst/>
          </a:prstGeom>
          <a:gradFill flip="none" rotWithShape="1">
            <a:gsLst>
              <a:gs pos="1000">
                <a:schemeClr val="bg1">
                  <a:alpha val="55000"/>
                </a:schemeClr>
              </a:gs>
              <a:gs pos="100000">
                <a:srgbClr val="FF0000">
                  <a:alpha val="74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33400" y="1783292"/>
            <a:ext cx="6324600" cy="466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 i="1" dirty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P</a:t>
            </a:r>
            <a:r>
              <a:rPr lang="en-US" sz="2200" b="1" i="1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otable demand exceeds supply</a:t>
            </a:r>
            <a:endParaRPr lang="en-US" sz="2200" b="1" i="1" dirty="0">
              <a:solidFill>
                <a:srgbClr val="333399"/>
              </a:solidFill>
              <a:latin typeface="Arial" charset="0"/>
              <a:ea typeface="ＭＳ Ｐゴシック" charset="-128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333399"/>
              </a:solidFill>
              <a:latin typeface="Arial" charset="0"/>
              <a:ea typeface="ＭＳ Ｐゴシック" charset="-128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 i="1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Insufficient capacity to meet peak demand</a:t>
            </a:r>
            <a:endParaRPr lang="en-US" sz="2200" b="1" i="1" dirty="0">
              <a:solidFill>
                <a:srgbClr val="333399"/>
              </a:solidFill>
              <a:latin typeface="Arial" charset="0"/>
              <a:ea typeface="ＭＳ Ｐゴシック" charset="-128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333399"/>
              </a:solidFill>
              <a:latin typeface="Arial" charset="0"/>
              <a:ea typeface="ＭＳ Ｐゴシック" charset="-128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 i="1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Negative environmental impacts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333399"/>
              </a:solidFill>
              <a:latin typeface="Arial" charset="0"/>
              <a:ea typeface="ＭＳ Ｐゴシック" charset="-128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 i="1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Climate change impacting supply &amp; demand</a:t>
            </a:r>
            <a:endParaRPr lang="en-US" sz="2200" b="1" i="1" dirty="0">
              <a:solidFill>
                <a:srgbClr val="333399"/>
              </a:solidFill>
              <a:latin typeface="Arial" charset="0"/>
              <a:ea typeface="ＭＳ Ｐゴシック" charset="-128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333399"/>
              </a:solidFill>
              <a:latin typeface="Arial" charset="0"/>
              <a:ea typeface="ＭＳ Ｐゴシック" charset="-128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 i="1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Increasing urban heat island effect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333399"/>
              </a:solidFill>
              <a:latin typeface="Arial" charset="0"/>
              <a:ea typeface="ＭＳ Ｐゴシック" charset="-128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 i="1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Increasing stormwater volume</a:t>
            </a:r>
            <a:endParaRPr lang="en-US" sz="2200" b="1" i="1" dirty="0">
              <a:solidFill>
                <a:srgbClr val="333399"/>
              </a:solidFill>
              <a:latin typeface="Arial" charset="0"/>
              <a:ea typeface="ＭＳ Ｐゴシック" charset="-128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200" b="1" i="1" dirty="0" smtClean="0">
              <a:solidFill>
                <a:srgbClr val="333399"/>
              </a:solidFill>
              <a:latin typeface="Arial" charset="0"/>
              <a:ea typeface="ＭＳ Ｐゴシック" charset="-128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 i="1" dirty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S</a:t>
            </a:r>
            <a:r>
              <a:rPr lang="en-US" sz="2200" b="1" i="1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tormwater quality issues</a:t>
            </a:r>
            <a:endParaRPr lang="en-US" sz="2200" b="1" i="1" dirty="0">
              <a:solidFill>
                <a:srgbClr val="333399"/>
              </a:solidFill>
              <a:latin typeface="Arial" charset="0"/>
              <a:ea typeface="ＭＳ Ｐゴシック" charset="-128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333399"/>
              </a:solidFill>
              <a:latin typeface="Arial" charset="0"/>
              <a:ea typeface="ＭＳ Ｐゴシック" charset="-128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333399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181600" y="5867400"/>
            <a:ext cx="4191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ADE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ADE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90"/>
                </a:solidFill>
                <a:latin typeface="Arial" charset="0"/>
                <a:ea typeface="ＭＳ Ｐゴシック" charset="-128"/>
              </a:rPr>
              <a:t>Meet multiple challenges with multi-function solutions</a:t>
            </a:r>
            <a:endParaRPr lang="en-US" sz="2000" b="1" dirty="0">
              <a:solidFill>
                <a:srgbClr val="000090"/>
              </a:solidFill>
              <a:latin typeface="Arial" charset="0"/>
              <a:ea typeface="ＭＳ Ｐゴシック" charset="-128"/>
            </a:endParaRPr>
          </a:p>
        </p:txBody>
      </p: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7010400" y="1676401"/>
            <a:ext cx="990600" cy="4114799"/>
            <a:chOff x="3456" y="1152"/>
            <a:chExt cx="624" cy="2894"/>
          </a:xfrm>
          <a:solidFill>
            <a:srgbClr val="3366FF"/>
          </a:solidFill>
        </p:grpSpPr>
        <p:sp>
          <p:nvSpPr>
            <p:cNvPr id="12" name="AutoShape 13"/>
            <p:cNvSpPr>
              <a:spLocks noChangeArrowheads="1"/>
            </p:cNvSpPr>
            <p:nvPr/>
          </p:nvSpPr>
          <p:spPr bwMode="auto">
            <a:xfrm>
              <a:off x="3600" y="1152"/>
              <a:ext cx="384" cy="275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AutoShape 14"/>
            <p:cNvSpPr>
              <a:spLocks noChangeArrowheads="1"/>
            </p:cNvSpPr>
            <p:nvPr/>
          </p:nvSpPr>
          <p:spPr bwMode="auto">
            <a:xfrm flipV="1">
              <a:off x="3456" y="3888"/>
              <a:ext cx="624" cy="15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17500"/>
            <a:ext cx="838199" cy="1219200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1371599" y="431800"/>
            <a:ext cx="7161213" cy="990600"/>
          </a:xfrm>
          <a:prstGeom prst="rect">
            <a:avLst/>
          </a:prstGeom>
          <a:solidFill>
            <a:srgbClr val="CEFDFF"/>
          </a:solidFill>
          <a:ln w="38100">
            <a:solidFill>
              <a:srgbClr val="39BABC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90"/>
                </a:solidFill>
                <a:latin typeface="Arial" charset="0"/>
                <a:ea typeface="Calibri" pitchFamily="34" charset="0"/>
                <a:cs typeface="Calibri" pitchFamily="34" charset="0"/>
              </a:defRPr>
            </a:lvl1pPr>
            <a:lvl2pPr marL="742950" indent="-285750">
              <a:defRPr sz="2400">
                <a:latin typeface="Times" charset="0"/>
              </a:defRPr>
            </a:lvl2pPr>
            <a:lvl3pPr marL="1143000" indent="-228600">
              <a:defRPr sz="2400">
                <a:latin typeface="Times" charset="0"/>
              </a:defRPr>
            </a:lvl3pPr>
            <a:lvl4pPr marL="1600200" indent="-228600">
              <a:defRPr sz="2400">
                <a:latin typeface="Times" charset="0"/>
              </a:defRPr>
            </a:lvl4pPr>
            <a:lvl5pPr marL="2057400" indent="-228600">
              <a:defRPr sz="2400"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9pPr>
          </a:lstStyle>
          <a:p>
            <a:r>
              <a:rPr lang="en-US" dirty="0"/>
              <a:t>Typical water resource challenges in the Southwest US</a:t>
            </a: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9144000" cy="304800"/>
          </a:xfrm>
        </p:spPr>
        <p:txBody>
          <a:bodyPr/>
          <a:lstStyle/>
          <a:p>
            <a:pPr algn="l">
              <a:defRPr/>
            </a:pPr>
            <a:fld id="{88BB57FB-039B-4381-9F52-206D0FE94276}" type="slidenum">
              <a:rPr lang="en-US" smtClean="0">
                <a:solidFill>
                  <a:srgbClr val="000000"/>
                </a:solidFill>
              </a:rPr>
              <a:pPr algn="l">
                <a:defRPr/>
              </a:pPr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09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9600" y="2209800"/>
            <a:ext cx="2775466" cy="1893332"/>
            <a:chOff x="609600" y="2590800"/>
            <a:chExt cx="2775466" cy="1893332"/>
          </a:xfrm>
        </p:grpSpPr>
        <p:sp>
          <p:nvSpPr>
            <p:cNvPr id="3" name="Rectangle 2"/>
            <p:cNvSpPr/>
            <p:nvPr/>
          </p:nvSpPr>
          <p:spPr>
            <a:xfrm>
              <a:off x="609600" y="2590800"/>
              <a:ext cx="18466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143000" y="2971800"/>
              <a:ext cx="1846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828800" y="3352800"/>
              <a:ext cx="1846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514600" y="3733800"/>
              <a:ext cx="1846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200400" y="4114800"/>
              <a:ext cx="1846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533400" y="2286000"/>
            <a:ext cx="8153400" cy="3746153"/>
          </a:xfrm>
          <a:prstGeom prst="rect">
            <a:avLst/>
          </a:prstGeom>
          <a:ln w="5715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200" i="1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Direct people </a:t>
            </a:r>
            <a:r>
              <a:rPr lang="en-US" sz="2200" i="1" dirty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to existing </a:t>
            </a:r>
            <a:r>
              <a:rPr lang="en-US" sz="2200" i="1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water harvesting materials applicable to your area through websites, links, bill inserts, etc.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200" i="1" dirty="0" smtClean="0">
              <a:solidFill>
                <a:srgbClr val="333399"/>
              </a:solidFill>
              <a:latin typeface="Arial" charset="0"/>
              <a:ea typeface="ＭＳ Ｐゴシック" charset="-128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200" i="1" dirty="0">
              <a:solidFill>
                <a:srgbClr val="333399"/>
              </a:solidFill>
              <a:latin typeface="Arial" charset="0"/>
              <a:ea typeface="ＭＳ Ｐゴシック" charset="-128"/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200" i="1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Determine the value of developing local water harvesting materials such as brochures, guidance documents, and classes; begin such development efforts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200" i="1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Provide recommended low water use plant species lists appropriate for use with water harvesting in your area.</a:t>
            </a:r>
            <a:endParaRPr lang="en-US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17500"/>
            <a:ext cx="838199" cy="12192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1371600" y="533400"/>
            <a:ext cx="7240587" cy="838200"/>
          </a:xfrm>
          <a:prstGeom prst="rect">
            <a:avLst/>
          </a:prstGeom>
          <a:solidFill>
            <a:srgbClr val="CEFDFF"/>
          </a:solidFill>
          <a:ln w="38100">
            <a:solidFill>
              <a:srgbClr val="39BABC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90"/>
                </a:solidFill>
                <a:latin typeface="Arial" charset="0"/>
                <a:ea typeface="Calibri" pitchFamily="34" charset="0"/>
                <a:cs typeface="Calibri" pitchFamily="34" charset="0"/>
              </a:defRPr>
            </a:lvl1pPr>
            <a:lvl2pPr marL="742950" indent="-285750">
              <a:defRPr sz="2400">
                <a:latin typeface="Times" charset="0"/>
              </a:defRPr>
            </a:lvl2pPr>
            <a:lvl3pPr marL="1143000" indent="-228600">
              <a:defRPr sz="2400">
                <a:latin typeface="Times" charset="0"/>
              </a:defRPr>
            </a:lvl3pPr>
            <a:lvl4pPr marL="1600200" indent="-228600">
              <a:defRPr sz="2400">
                <a:latin typeface="Times" charset="0"/>
              </a:defRPr>
            </a:lvl4pPr>
            <a:lvl5pPr marL="2057400" indent="-228600">
              <a:defRPr sz="2400"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(Insert implementation strategy </a:t>
            </a:r>
            <a:r>
              <a:rPr lang="en-US" dirty="0">
                <a:solidFill>
                  <a:srgbClr val="FF0000"/>
                </a:solidFill>
              </a:rPr>
              <a:t>useful for </a:t>
            </a:r>
            <a:r>
              <a:rPr lang="en-US" dirty="0" smtClean="0">
                <a:solidFill>
                  <a:srgbClr val="FF0000"/>
                </a:solidFill>
              </a:rPr>
              <a:t>YOUR </a:t>
            </a:r>
            <a:r>
              <a:rPr lang="en-US" dirty="0">
                <a:solidFill>
                  <a:srgbClr val="FF0000"/>
                </a:solidFill>
              </a:rPr>
              <a:t>area)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33400" y="1524000"/>
            <a:ext cx="8077200" cy="838200"/>
            <a:chOff x="533400" y="1524000"/>
            <a:chExt cx="8077200" cy="838200"/>
          </a:xfrm>
        </p:grpSpPr>
        <p:sp>
          <p:nvSpPr>
            <p:cNvPr id="13" name="Right Arrow 12"/>
            <p:cNvSpPr/>
            <p:nvPr/>
          </p:nvSpPr>
          <p:spPr bwMode="auto">
            <a:xfrm>
              <a:off x="533400" y="1524000"/>
              <a:ext cx="8077200" cy="838200"/>
            </a:xfrm>
            <a:prstGeom prst="rightArrow">
              <a:avLst/>
            </a:prstGeom>
            <a:gradFill flip="none" rotWithShape="1">
              <a:gsLst>
                <a:gs pos="0">
                  <a:srgbClr val="17DBFF">
                    <a:alpha val="55000"/>
                  </a:srgbClr>
                </a:gs>
                <a:gs pos="100000">
                  <a:srgbClr val="FFFFFF">
                    <a:alpha val="42000"/>
                  </a:srgbClr>
                </a:gs>
              </a:gsLst>
              <a:lin ang="10380000" scaled="0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4" name="Rectangle 2"/>
            <p:cNvSpPr>
              <a:spLocks noChangeArrowheads="1"/>
            </p:cNvSpPr>
            <p:nvPr/>
          </p:nvSpPr>
          <p:spPr bwMode="auto">
            <a:xfrm>
              <a:off x="1284112" y="1747520"/>
              <a:ext cx="6945488" cy="4308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i="1" dirty="0" smtClean="0">
                  <a:solidFill>
                    <a:srgbClr val="1E20C8"/>
                  </a:solidFill>
                  <a:latin typeface="Arial" charset="0"/>
                  <a:ea typeface="ＭＳ Ｐゴシック" charset="-128"/>
                </a:rPr>
                <a:t>Year</a:t>
              </a:r>
              <a:r>
                <a:rPr lang="en-US" sz="2400" b="1" i="1" dirty="0" smtClean="0">
                  <a:solidFill>
                    <a:srgbClr val="FF0000"/>
                  </a:solidFill>
                  <a:latin typeface="Arial" charset="0"/>
                  <a:ea typeface="ＭＳ Ｐゴシック" charset="-128"/>
                </a:rPr>
                <a:t> </a:t>
              </a:r>
              <a:r>
                <a:rPr lang="en-US" sz="2400" b="1" i="1" dirty="0">
                  <a:solidFill>
                    <a:srgbClr val="FF0000"/>
                  </a:solidFill>
                  <a:latin typeface="Arial" charset="0"/>
                  <a:ea typeface="ＭＳ Ｐゴシック" charset="-128"/>
                </a:rPr>
                <a:t>(insert year # </a:t>
              </a:r>
              <a:r>
                <a:rPr lang="en-US" sz="2400" b="1" i="1" dirty="0" smtClean="0">
                  <a:solidFill>
                    <a:srgbClr val="FF0000"/>
                  </a:solidFill>
                  <a:latin typeface="Arial" charset="0"/>
                  <a:ea typeface="ＭＳ Ｐゴシック" charset="-128"/>
                </a:rPr>
                <a:t>for </a:t>
              </a:r>
              <a:r>
                <a:rPr lang="en-US" sz="2400" b="1" i="1" dirty="0">
                  <a:solidFill>
                    <a:srgbClr val="FF0000"/>
                  </a:solidFill>
                  <a:latin typeface="Arial" charset="0"/>
                  <a:ea typeface="ＭＳ Ｐゴシック" charset="-128"/>
                </a:rPr>
                <a:t>YOUR area</a:t>
              </a:r>
              <a:r>
                <a:rPr lang="en-US" sz="2400" b="1" i="1" dirty="0" smtClean="0">
                  <a:solidFill>
                    <a:srgbClr val="FF0000"/>
                  </a:solidFill>
                  <a:latin typeface="Arial" charset="0"/>
                  <a:ea typeface="ＭＳ Ｐゴシック" charset="-128"/>
                </a:rPr>
                <a:t>)</a:t>
              </a:r>
              <a:endParaRPr lang="en-US" sz="2400" b="1" i="1" dirty="0">
                <a:solidFill>
                  <a:srgbClr val="FF0000"/>
                </a:solidFill>
                <a:latin typeface="Arial" charset="0"/>
                <a:ea typeface="ＭＳ Ｐゴシック" charset="-128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9600" y="3200400"/>
            <a:ext cx="8077200" cy="986806"/>
            <a:chOff x="533400" y="1524000"/>
            <a:chExt cx="8077200" cy="986806"/>
          </a:xfrm>
        </p:grpSpPr>
        <p:sp>
          <p:nvSpPr>
            <p:cNvPr id="16" name="Right Arrow 15"/>
            <p:cNvSpPr/>
            <p:nvPr/>
          </p:nvSpPr>
          <p:spPr bwMode="auto">
            <a:xfrm>
              <a:off x="533400" y="1524000"/>
              <a:ext cx="8077200" cy="838200"/>
            </a:xfrm>
            <a:prstGeom prst="rightArrow">
              <a:avLst/>
            </a:prstGeom>
            <a:gradFill flip="none" rotWithShape="1">
              <a:gsLst>
                <a:gs pos="0">
                  <a:srgbClr val="17DBFF">
                    <a:alpha val="55000"/>
                  </a:srgbClr>
                </a:gs>
                <a:gs pos="100000">
                  <a:srgbClr val="FFFFFF">
                    <a:alpha val="42000"/>
                  </a:srgbClr>
                </a:gs>
              </a:gsLst>
              <a:lin ang="10380000" scaled="0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7" name="Rectangle 2"/>
            <p:cNvSpPr>
              <a:spLocks noChangeArrowheads="1"/>
            </p:cNvSpPr>
            <p:nvPr/>
          </p:nvSpPr>
          <p:spPr bwMode="auto">
            <a:xfrm>
              <a:off x="1284112" y="1747520"/>
              <a:ext cx="6869288" cy="76328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i="1" dirty="0" smtClean="0">
                  <a:solidFill>
                    <a:srgbClr val="1E20C8"/>
                  </a:solidFill>
                  <a:latin typeface="Arial" charset="0"/>
                  <a:ea typeface="ＭＳ Ｐゴシック" charset="-128"/>
                </a:rPr>
                <a:t>Year </a:t>
              </a:r>
              <a:r>
                <a:rPr lang="en-US" sz="2400" b="1" i="1" dirty="0" smtClean="0">
                  <a:solidFill>
                    <a:srgbClr val="FF0000"/>
                  </a:solidFill>
                  <a:latin typeface="Arial" charset="0"/>
                  <a:ea typeface="ＭＳ Ｐゴシック" charset="-128"/>
                </a:rPr>
                <a:t>(</a:t>
              </a:r>
              <a:r>
                <a:rPr lang="en-US" sz="2400" b="1" i="1" dirty="0">
                  <a:solidFill>
                    <a:srgbClr val="FF0000"/>
                  </a:solidFill>
                  <a:latin typeface="Arial" charset="0"/>
                  <a:ea typeface="ＭＳ Ｐゴシック" charset="-128"/>
                </a:rPr>
                <a:t>insert year # </a:t>
              </a:r>
              <a:r>
                <a:rPr lang="en-US" sz="2400" b="1" i="1" dirty="0" smtClean="0">
                  <a:solidFill>
                    <a:srgbClr val="FF0000"/>
                  </a:solidFill>
                  <a:latin typeface="Arial" charset="0"/>
                  <a:ea typeface="ＭＳ Ｐゴシック" charset="-128"/>
                </a:rPr>
                <a:t>for </a:t>
              </a:r>
              <a:r>
                <a:rPr lang="en-US" sz="2400" b="1" i="1" dirty="0">
                  <a:solidFill>
                    <a:srgbClr val="FF0000"/>
                  </a:solidFill>
                  <a:latin typeface="Arial" charset="0"/>
                  <a:ea typeface="ＭＳ Ｐゴシック" charset="-128"/>
                </a:rPr>
                <a:t>YOUR area)</a:t>
              </a: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1" i="1" dirty="0">
                <a:solidFill>
                  <a:srgbClr val="1E20C8"/>
                </a:solidFill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286000" y="2590800"/>
            <a:ext cx="4572000" cy="2118529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marL="411163" indent="-341313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0" indent="0">
              <a:lnSpc>
                <a:spcPct val="110000"/>
              </a:lnSpc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Replace text with descriptions to insert implementation strategies useful in YOUR area. Duplicate this template slide as needed to insert additional implementation strategies. </a:t>
            </a:r>
          </a:p>
        </p:txBody>
      </p:sp>
    </p:spTree>
    <p:extLst>
      <p:ext uri="{BB962C8B-B14F-4D97-AF65-F5344CB8AC3E}">
        <p14:creationId xmlns:p14="http://schemas.microsoft.com/office/powerpoint/2010/main" val="129810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17500"/>
            <a:ext cx="838199" cy="121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3199" t="11429" r="2140" b="3699"/>
          <a:stretch/>
        </p:blipFill>
        <p:spPr>
          <a:xfrm>
            <a:off x="4267200" y="1634520"/>
            <a:ext cx="4131734" cy="355173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2971800"/>
            <a:ext cx="4584919" cy="3310467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457200" y="1600200"/>
            <a:ext cx="3505200" cy="12192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  <p:txBody>
          <a:bodyPr>
            <a:normAutofit/>
          </a:bodyPr>
          <a:lstStyle>
            <a:lvl1pPr marL="50800" indent="19050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80B9C"/>
                </a:solidFill>
                <a:latin typeface="Arial" charset="0"/>
              </a:rPr>
              <a:t>Increasing hardscape results in more street flooding</a:t>
            </a:r>
            <a:endParaRPr lang="en-US" dirty="0">
              <a:solidFill>
                <a:srgbClr val="080B9C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1800" y="2362200"/>
            <a:ext cx="4038600" cy="21185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marL="411163" indent="-341313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0" indent="0">
              <a:lnSpc>
                <a:spcPct val="110000"/>
              </a:lnSpc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Replace these pictures and captions with additional challenges you face in </a:t>
            </a:r>
            <a:r>
              <a:rPr lang="en-US" sz="2000" b="1" i="1" dirty="0">
                <a:solidFill>
                  <a:srgbClr val="FF0000"/>
                </a:solidFill>
                <a:latin typeface="Arial"/>
                <a:cs typeface="Arial"/>
              </a:rPr>
              <a:t>YOUR area. Duplicate this template slide as needed to insert additional local </a:t>
            </a: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slides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5257800" y="5334000"/>
            <a:ext cx="3505200" cy="9144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  <p:txBody>
          <a:bodyPr>
            <a:normAutofit/>
          </a:bodyPr>
          <a:lstStyle>
            <a:lvl1pPr marL="50800" indent="19050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80B9C"/>
                </a:solidFill>
                <a:latin typeface="Arial" charset="0"/>
              </a:rPr>
              <a:t>F</a:t>
            </a:r>
            <a:r>
              <a:rPr lang="en-US" dirty="0" smtClean="0">
                <a:solidFill>
                  <a:srgbClr val="080B9C"/>
                </a:solidFill>
                <a:latin typeface="Arial" charset="0"/>
              </a:rPr>
              <a:t>lashy high flood peaks in rivers and streams</a:t>
            </a:r>
            <a:endParaRPr lang="en-US" dirty="0">
              <a:solidFill>
                <a:srgbClr val="080B9C"/>
              </a:solidFill>
              <a:latin typeface="Arial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1371600" y="457200"/>
            <a:ext cx="7161213" cy="990600"/>
          </a:xfrm>
          <a:prstGeom prst="rect">
            <a:avLst/>
          </a:prstGeom>
          <a:solidFill>
            <a:srgbClr val="CEFDFF"/>
          </a:solidFill>
          <a:ln w="38100">
            <a:solidFill>
              <a:srgbClr val="39BABC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90"/>
                </a:solidFill>
                <a:latin typeface="Arial" charset="0"/>
                <a:ea typeface="Calibri" pitchFamily="34" charset="0"/>
                <a:cs typeface="Calibri" pitchFamily="34" charset="0"/>
              </a:defRPr>
            </a:lvl1pPr>
            <a:lvl2pPr marL="742950" indent="-285750">
              <a:defRPr sz="2400">
                <a:latin typeface="Times" charset="0"/>
              </a:defRPr>
            </a:lvl2pPr>
            <a:lvl3pPr marL="1143000" indent="-228600">
              <a:defRPr sz="2400">
                <a:latin typeface="Times" charset="0"/>
              </a:defRPr>
            </a:lvl3pPr>
            <a:lvl4pPr marL="1600200" indent="-228600">
              <a:defRPr sz="2400">
                <a:latin typeface="Times" charset="0"/>
              </a:defRPr>
            </a:lvl4pPr>
            <a:lvl5pPr marL="2057400" indent="-228600">
              <a:defRPr sz="2400"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" charset="0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(YOUR </a:t>
            </a:r>
            <a:r>
              <a:rPr lang="en-US" dirty="0">
                <a:solidFill>
                  <a:srgbClr val="FF0000"/>
                </a:solidFill>
              </a:rPr>
              <a:t>most </a:t>
            </a:r>
            <a:r>
              <a:rPr lang="en-US" dirty="0" smtClean="0">
                <a:solidFill>
                  <a:srgbClr val="FF0000"/>
                </a:solidFill>
              </a:rPr>
              <a:t>important)</a:t>
            </a:r>
            <a:r>
              <a:rPr lang="en-US" dirty="0" smtClean="0"/>
              <a:t> water resource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15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72"/>
    </mc:Choice>
    <mc:Fallback xmlns="">
      <p:transition xmlns:p14="http://schemas.microsoft.com/office/powerpoint/2010/main" spd="slow" advTm="2367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685800"/>
            <a:ext cx="555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Typical Water Harvesting Benefits in the Southwest US</a:t>
            </a:r>
            <a:endParaRPr lang="en-US" dirty="0"/>
          </a:p>
        </p:txBody>
      </p:sp>
      <p:pic>
        <p:nvPicPr>
          <p:cNvPr id="7" name="Picture 4" descr="WH benefi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43"/>
          <a:stretch/>
        </p:blipFill>
        <p:spPr bwMode="auto">
          <a:xfrm>
            <a:off x="457200" y="1879208"/>
            <a:ext cx="3837085" cy="4343400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371600" y="381000"/>
            <a:ext cx="7161213" cy="990600"/>
          </a:xfrm>
          <a:prstGeom prst="rect">
            <a:avLst/>
          </a:prstGeom>
          <a:solidFill>
            <a:srgbClr val="CEFDFF"/>
          </a:solidFill>
          <a:ln w="38100">
            <a:solidFill>
              <a:srgbClr val="39BABC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 smtClean="0">
                <a:solidFill>
                  <a:srgbClr val="000090"/>
                </a:solidFill>
                <a:latin typeface="Arial" charset="0"/>
                <a:ea typeface="Calibri" pitchFamily="34" charset="0"/>
                <a:cs typeface="Calibri" pitchFamily="34" charset="0"/>
              </a:rPr>
              <a:t>Typical Water harvesting </a:t>
            </a:r>
            <a:r>
              <a:rPr lang="en-US" sz="3000" dirty="0">
                <a:solidFill>
                  <a:srgbClr val="000090"/>
                </a:solidFill>
                <a:latin typeface="Arial" charset="0"/>
                <a:ea typeface="Calibri" pitchFamily="34" charset="0"/>
                <a:cs typeface="Calibri" pitchFamily="34" charset="0"/>
              </a:rPr>
              <a:t>b</a:t>
            </a:r>
            <a:r>
              <a:rPr lang="en-US" sz="3000" dirty="0" smtClean="0">
                <a:solidFill>
                  <a:srgbClr val="000090"/>
                </a:solidFill>
                <a:latin typeface="Arial" charset="0"/>
                <a:ea typeface="Calibri" pitchFamily="34" charset="0"/>
                <a:cs typeface="Calibri" pitchFamily="34" charset="0"/>
              </a:rPr>
              <a:t>enefits in the US Southwest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67" y="283633"/>
            <a:ext cx="838199" cy="1219200"/>
          </a:xfrm>
          <a:prstGeom prst="rect">
            <a:avLst/>
          </a:prstGeom>
        </p:spPr>
      </p:pic>
      <p:pic>
        <p:nvPicPr>
          <p:cNvPr id="3" name="Picture 2" descr="O:\Photographs\WaterHarvesting\UA Rec Center.Apr-2013\IMG_17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313" y="1565155"/>
            <a:ext cx="2096593" cy="266699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O:\Photographs\WaterHarvesting\WaterHarvesting_Canon_JCM_May2012\IMG_6182_WaterHarvesting_JCM_May20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3" r="18688" b="1166"/>
          <a:stretch/>
        </p:blipFill>
        <p:spPr bwMode="auto">
          <a:xfrm>
            <a:off x="4410073" y="1565156"/>
            <a:ext cx="2266159" cy="266699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3" y="4307930"/>
            <a:ext cx="2266159" cy="239842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313" y="4307932"/>
            <a:ext cx="2096593" cy="239842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economic benefit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73"/>
          <a:stretch>
            <a:fillRect/>
          </a:stretch>
        </p:blipFill>
        <p:spPr bwMode="auto">
          <a:xfrm>
            <a:off x="5442198" y="2768486"/>
            <a:ext cx="2439986" cy="2564843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2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371600" y="457200"/>
            <a:ext cx="7161213" cy="914400"/>
          </a:xfrm>
          <a:prstGeom prst="rect">
            <a:avLst/>
          </a:prstGeom>
          <a:solidFill>
            <a:srgbClr val="CEFDFF"/>
          </a:solidFill>
          <a:ln w="38100">
            <a:solidFill>
              <a:srgbClr val="39BABC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 smtClean="0">
                <a:solidFill>
                  <a:srgbClr val="000090"/>
                </a:solidFill>
                <a:latin typeface="Arial" charset="0"/>
                <a:ea typeface="Calibri" pitchFamily="34" charset="0"/>
                <a:cs typeface="Calibri" pitchFamily="34" charset="0"/>
              </a:rPr>
              <a:t>Water harvesting definitions</a:t>
            </a:r>
            <a:endParaRPr lang="en-US" sz="3000" dirty="0">
              <a:solidFill>
                <a:srgbClr val="FF0000"/>
              </a:solidFill>
              <a:latin typeface="Arial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17500"/>
            <a:ext cx="838199" cy="121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350" y="2860990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 water harvesting </a:t>
            </a:r>
            <a:r>
              <a:rPr lang="en-US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collection of water from surfaces (roofs, parking lots, roads, natural areas) for infiltration directly at the land surface or subsurface.</a:t>
            </a:r>
            <a:endParaRPr lang="en-US" i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50" y="4572000"/>
            <a:ext cx="525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water harvesting </a:t>
            </a:r>
            <a:r>
              <a:rPr lang="en-US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captures and retains rainwater in tanks/cisterns for beneficial use at a later time. </a:t>
            </a:r>
            <a:r>
              <a:rPr lang="en-US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bove ground tanks deliver water via gravity and below ground tanks require pumps to deliver water.</a:t>
            </a:r>
            <a:endParaRPr lang="en-US" i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1676399"/>
            <a:ext cx="8239125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90"/>
                </a:solidFill>
                <a:latin typeface="Arial" charset="0"/>
                <a:ea typeface="ＭＳ Ｐゴシック" charset="-128"/>
              </a:rPr>
              <a:t>Water </a:t>
            </a:r>
            <a:r>
              <a:rPr lang="en-US" i="1" dirty="0">
                <a:solidFill>
                  <a:srgbClr val="000090"/>
                </a:solidFill>
                <a:latin typeface="Arial" charset="0"/>
                <a:ea typeface="ＭＳ Ｐゴシック" charset="-128"/>
              </a:rPr>
              <a:t>harvesting is a strategy to </a:t>
            </a:r>
            <a:r>
              <a:rPr lang="en-US" i="1" dirty="0" smtClean="0">
                <a:solidFill>
                  <a:srgbClr val="000090"/>
                </a:solidFill>
                <a:latin typeface="Arial" charset="0"/>
                <a:ea typeface="ＭＳ Ｐゴシック" charset="-128"/>
              </a:rPr>
              <a:t>intercept rainwater </a:t>
            </a:r>
            <a:r>
              <a:rPr lang="en-US" i="1" dirty="0">
                <a:solidFill>
                  <a:srgbClr val="000090"/>
                </a:solidFill>
                <a:latin typeface="Arial" charset="0"/>
                <a:ea typeface="ＭＳ Ｐゴシック" charset="-128"/>
              </a:rPr>
              <a:t>(</a:t>
            </a:r>
            <a:r>
              <a:rPr lang="en-US" i="1" dirty="0" smtClean="0">
                <a:solidFill>
                  <a:srgbClr val="000090"/>
                </a:solidFill>
                <a:latin typeface="Arial" charset="0"/>
                <a:ea typeface="ＭＳ Ｐゴシック" charset="-128"/>
              </a:rPr>
              <a:t>rain falling </a:t>
            </a:r>
            <a:r>
              <a:rPr lang="en-US" i="1" dirty="0">
                <a:solidFill>
                  <a:srgbClr val="000090"/>
                </a:solidFill>
                <a:latin typeface="Arial" charset="0"/>
                <a:ea typeface="ＭＳ Ｐゴシック" charset="-128"/>
              </a:rPr>
              <a:t>from the </a:t>
            </a:r>
            <a:r>
              <a:rPr lang="en-US" i="1" dirty="0" smtClean="0">
                <a:solidFill>
                  <a:srgbClr val="000090"/>
                </a:solidFill>
                <a:latin typeface="Arial" charset="0"/>
                <a:ea typeface="ＭＳ Ｐゴシック" charset="-128"/>
              </a:rPr>
              <a:t>sky) and stormwater (rain </a:t>
            </a:r>
            <a:r>
              <a:rPr lang="en-US" i="1" dirty="0">
                <a:solidFill>
                  <a:srgbClr val="000090"/>
                </a:solidFill>
                <a:latin typeface="Arial" charset="0"/>
                <a:ea typeface="ＭＳ Ｐゴシック" charset="-128"/>
              </a:rPr>
              <a:t>that has hit </a:t>
            </a:r>
            <a:r>
              <a:rPr lang="en-US" i="1" dirty="0" smtClean="0">
                <a:solidFill>
                  <a:srgbClr val="000090"/>
                </a:solidFill>
                <a:latin typeface="Arial" charset="0"/>
                <a:ea typeface="ＭＳ Ｐゴシック" charset="-128"/>
              </a:rPr>
              <a:t>surfaces) and </a:t>
            </a:r>
            <a:r>
              <a:rPr lang="en-US" i="1" dirty="0">
                <a:solidFill>
                  <a:srgbClr val="000090"/>
                </a:solidFill>
                <a:latin typeface="Arial" charset="0"/>
                <a:ea typeface="ＭＳ Ｐゴシック" charset="-128"/>
              </a:rPr>
              <a:t>put the water to beneficial uses including supporting trees and vegetation and meeting other needs. </a:t>
            </a:r>
          </a:p>
        </p:txBody>
      </p:sp>
      <p:pic>
        <p:nvPicPr>
          <p:cNvPr id="2056" name="Picture 8" descr="O:\Photographs\WaterHarvesting\UA Rec Center.Apr-2013\IMG_17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2" t="19167"/>
          <a:stretch/>
        </p:blipFill>
        <p:spPr bwMode="auto">
          <a:xfrm>
            <a:off x="6072832" y="4360151"/>
            <a:ext cx="2082909" cy="239575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rrc.arizona.edu/sites/wrrc.arizona.edu/files/imagecache/WH_Slider_main/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 bwMode="auto">
          <a:xfrm>
            <a:off x="5579875" y="2682830"/>
            <a:ext cx="3068825" cy="155665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09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67" y="283633"/>
            <a:ext cx="838199" cy="12192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407583" y="397933"/>
            <a:ext cx="7161213" cy="990600"/>
          </a:xfrm>
          <a:prstGeom prst="rect">
            <a:avLst/>
          </a:prstGeom>
          <a:solidFill>
            <a:srgbClr val="CEFDFF"/>
          </a:solidFill>
          <a:ln w="38100">
            <a:solidFill>
              <a:srgbClr val="39BABC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90"/>
                </a:solidFill>
                <a:latin typeface="Arial" charset="0"/>
                <a:ea typeface="Calibri" pitchFamily="34" charset="0"/>
                <a:cs typeface="Calibri" pitchFamily="34" charset="0"/>
              </a:rPr>
              <a:t>P</a:t>
            </a:r>
            <a:r>
              <a:rPr lang="en-US" sz="3000" dirty="0" smtClean="0">
                <a:solidFill>
                  <a:srgbClr val="000090"/>
                </a:solidFill>
                <a:latin typeface="Arial" charset="0"/>
                <a:ea typeface="Calibri" pitchFamily="34" charset="0"/>
                <a:cs typeface="Calibri" pitchFamily="34" charset="0"/>
              </a:rPr>
              <a:t>assive techniques used in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 smtClean="0">
                <a:solidFill>
                  <a:srgbClr val="FF0000"/>
                </a:solidFill>
                <a:latin typeface="Arial" charset="0"/>
                <a:ea typeface="Calibri" pitchFamily="34" charset="0"/>
                <a:cs typeface="Calibri" pitchFamily="34" charset="0"/>
              </a:rPr>
              <a:t>(insert YOUR area)</a:t>
            </a:r>
            <a:endParaRPr lang="en-US" sz="3000" dirty="0">
              <a:solidFill>
                <a:srgbClr val="FF0000"/>
              </a:solidFill>
              <a:latin typeface="Arial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23266"/>
            <a:ext cx="3883025" cy="4876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23266"/>
            <a:ext cx="2043113" cy="179228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776" y="1716915"/>
            <a:ext cx="1981200" cy="180498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3657599"/>
            <a:ext cx="4114800" cy="281622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2301874" y="3102401"/>
            <a:ext cx="4572000" cy="21185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marL="411163" indent="-341313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0" indent="0">
              <a:lnSpc>
                <a:spcPct val="110000"/>
              </a:lnSpc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Replace these pictures and captions with passive water harvesting examples in YOUR area. Duplicate this template slide as needed to insert additional local passive water harvesting slides. </a:t>
            </a:r>
          </a:p>
        </p:txBody>
      </p:sp>
    </p:spTree>
    <p:extLst>
      <p:ext uri="{BB962C8B-B14F-4D97-AF65-F5344CB8AC3E}">
        <p14:creationId xmlns:p14="http://schemas.microsoft.com/office/powerpoint/2010/main" val="342951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"/>
            <a:ext cx="9144000" cy="685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2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>
            <a:spLocks noChangeArrowheads="1"/>
          </p:cNvSpPr>
          <p:nvPr/>
        </p:nvSpPr>
        <p:spPr bwMode="auto">
          <a:xfrm>
            <a:off x="685800" y="139541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17500"/>
            <a:ext cx="838199" cy="1219200"/>
          </a:xfrm>
          <a:prstGeom prst="rect">
            <a:avLst/>
          </a:prstGeom>
        </p:spPr>
      </p:pic>
      <p:pic>
        <p:nvPicPr>
          <p:cNvPr id="4" name="Picture 3" descr="underground modular #3EEBBD.jpg                                003EEB5AMacintosh HD                   7C2614BB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2590800" cy="19431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1752600"/>
            <a:ext cx="2209800" cy="246221"/>
          </a:xfrm>
          <a:prstGeom prst="rect">
            <a:avLst/>
          </a:prstGeom>
          <a:solidFill>
            <a:srgbClr val="CEFD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Arial"/>
                <a:cs typeface="Arial"/>
              </a:rPr>
              <a:t>MODULAR CONTAINER SYSTEM</a:t>
            </a:r>
            <a:endParaRPr lang="en-US" sz="1000" b="1" dirty="0">
              <a:latin typeface="Arial"/>
              <a:cs typeface="Arial"/>
            </a:endParaRPr>
          </a:p>
        </p:txBody>
      </p:sp>
      <p:pic>
        <p:nvPicPr>
          <p:cNvPr id="6" name="Picture 1028" descr="E:\Water harvest and sustain photos indexed\classic WH slides scanned\limestone clad tan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3268" r="28159" b="3720"/>
          <a:stretch/>
        </p:blipFill>
        <p:spPr bwMode="auto">
          <a:xfrm>
            <a:off x="5638799" y="3962400"/>
            <a:ext cx="2744893" cy="268522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38800" y="3962400"/>
            <a:ext cx="2743200" cy="276999"/>
          </a:xfrm>
          <a:prstGeom prst="rect">
            <a:avLst/>
          </a:prstGeom>
          <a:solidFill>
            <a:srgbClr val="CEFD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LIMESTONE-CLAD 2-STORY TANK</a:t>
            </a:r>
            <a:endParaRPr lang="en-US" sz="1200" b="1" dirty="0">
              <a:latin typeface="Arial"/>
              <a:cs typeface="Arial"/>
            </a:endParaRPr>
          </a:p>
        </p:txBody>
      </p:sp>
      <p:pic>
        <p:nvPicPr>
          <p:cNvPr id="8" name="Picture 4" descr="Tucson Water tanks.jpg                                         003EEB5AMacintosh HD                   7C2614BB: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6" t="14516" r="26682" b="21412"/>
          <a:stretch/>
        </p:blipFill>
        <p:spPr bwMode="auto">
          <a:xfrm>
            <a:off x="609600" y="3962400"/>
            <a:ext cx="4727045" cy="26606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ulverts in series industrial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5" t="36290" r="45757" b="36339"/>
          <a:stretch/>
        </p:blipFill>
        <p:spPr>
          <a:xfrm>
            <a:off x="3505200" y="1828800"/>
            <a:ext cx="4867821" cy="19050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858421" y="1828800"/>
            <a:ext cx="2514600" cy="276999"/>
          </a:xfrm>
          <a:prstGeom prst="rect">
            <a:avLst/>
          </a:prstGeom>
          <a:solidFill>
            <a:srgbClr val="CEFD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LARGE VOLUME STEEL TANKS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9400" y="3962400"/>
            <a:ext cx="2514600" cy="276999"/>
          </a:xfrm>
          <a:prstGeom prst="rect">
            <a:avLst/>
          </a:prstGeom>
          <a:solidFill>
            <a:srgbClr val="CEFD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LARGE VOLUME STEEL TANKS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2562331" y="2657759"/>
            <a:ext cx="20392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PHOTO BY SARG WATER SOLUTIONS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316336" y="2615426"/>
            <a:ext cx="20392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PHOTO BY SARG WATER SOLUTIONS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5118718" y="5934360"/>
            <a:ext cx="1210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© 2013 ANN AUDREY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282469" y="5282425"/>
            <a:ext cx="20392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PHOTO BY SARG WATER SOLUTIONS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60909" y="2174745"/>
            <a:ext cx="4572000" cy="21185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marL="411163" indent="-341313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0" indent="0">
              <a:lnSpc>
                <a:spcPct val="110000"/>
              </a:lnSpc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Replace these pictures and captions to insert active water harvesting examples in YOUR area. Duplicate this template slide as needed to insert additional local active water harvesting slides. 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371600" y="381000"/>
            <a:ext cx="7161213" cy="990600"/>
          </a:xfrm>
          <a:prstGeom prst="rect">
            <a:avLst/>
          </a:prstGeom>
          <a:solidFill>
            <a:srgbClr val="CEFDFF"/>
          </a:solidFill>
          <a:ln w="38100">
            <a:solidFill>
              <a:srgbClr val="39BABC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90"/>
                </a:solidFill>
                <a:latin typeface="Arial" charset="0"/>
                <a:ea typeface="Calibri" pitchFamily="34" charset="0"/>
                <a:cs typeface="Calibri" pitchFamily="34" charset="0"/>
              </a:rPr>
              <a:t>A</a:t>
            </a:r>
            <a:r>
              <a:rPr lang="en-US" sz="3000" dirty="0" smtClean="0">
                <a:solidFill>
                  <a:srgbClr val="000090"/>
                </a:solidFill>
                <a:latin typeface="Arial" charset="0"/>
                <a:ea typeface="Calibri" pitchFamily="34" charset="0"/>
                <a:cs typeface="Calibri" pitchFamily="34" charset="0"/>
              </a:rPr>
              <a:t>ctive techniques used in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 smtClean="0">
                <a:solidFill>
                  <a:srgbClr val="FF0000"/>
                </a:solidFill>
                <a:latin typeface="Arial" charset="0"/>
                <a:ea typeface="Calibri" pitchFamily="34" charset="0"/>
                <a:cs typeface="Calibri" pitchFamily="34" charset="0"/>
              </a:rPr>
              <a:t>(insert YOUR area)</a:t>
            </a:r>
            <a:endParaRPr lang="en-US" sz="3000" dirty="0">
              <a:solidFill>
                <a:srgbClr val="FF0000"/>
              </a:solidFill>
              <a:latin typeface="Arial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95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06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3518</TotalTime>
  <Words>864</Words>
  <Application>Microsoft Office PowerPoint</Application>
  <PresentationFormat>On-screen Show (4:3)</PresentationFormat>
  <Paragraphs>115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jlzcleveland</dc:creator>
  <cp:lastModifiedBy>Jackie</cp:lastModifiedBy>
  <cp:revision>188</cp:revision>
  <dcterms:created xsi:type="dcterms:W3CDTF">2013-12-09T16:12:59Z</dcterms:created>
  <dcterms:modified xsi:type="dcterms:W3CDTF">2014-06-27T17:56:22Z</dcterms:modified>
</cp:coreProperties>
</file>